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3B3498-5FF2-4F5C-A12D-0DF0ECDA68E8}" v="22" dt="2026-08-18T20:23:01.6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94660"/>
  </p:normalViewPr>
  <p:slideViewPr>
    <p:cSldViewPr snapToGrid="0">
      <p:cViewPr varScale="1">
        <p:scale>
          <a:sx n="104" d="100"/>
          <a:sy n="104" d="100"/>
        </p:scale>
        <p:origin x="14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82880" y="5176159"/>
            <a:ext cx="11640312" cy="845493"/>
          </a:xfrm>
        </p:spPr>
        <p:txBody>
          <a:bodyPr vert="horz" lIns="91440" tIns="45720" rIns="91440" bIns="45720" rtlCol="0" anchor="b">
            <a:normAutofit/>
          </a:bodyPr>
          <a:lstStyle>
            <a:lvl1pPr>
              <a:defRPr lang="en-US" sz="44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10313" y="5980176"/>
            <a:ext cx="11612880" cy="530352"/>
          </a:xfrm>
        </p:spPr>
        <p:txBody>
          <a:bodyPr vert="horz" lIns="91440" tIns="45720" rIns="91440" bIns="45720" rtlCol="0">
            <a:normAutofit/>
          </a:bodyPr>
          <a:lstStyle>
            <a:lvl1pPr marL="0" indent="0">
              <a:buNone/>
              <a:defRPr lang="en-US" sz="1600" dirty="0">
                <a:solidFill>
                  <a:schemeClr val="tx2"/>
                </a:solidFill>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150AF6FA-7D1D-1351-A76E-43C54D28FD68}"/>
              </a:ext>
            </a:extLst>
          </p:cNvPr>
          <p:cNvSpPr>
            <a:spLocks noGrp="1"/>
          </p:cNvSpPr>
          <p:nvPr>
            <p:ph type="pic" sz="quarter" idx="13" hasCustomPrompt="1"/>
          </p:nvPr>
        </p:nvSpPr>
        <p:spPr>
          <a:xfrm>
            <a:off x="274220" y="266700"/>
            <a:ext cx="11649456" cy="4853814"/>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82880" y="6391657"/>
            <a:ext cx="2805405" cy="330466"/>
          </a:xfrm>
        </p:spPr>
        <p:txBody>
          <a:bodyPr/>
          <a:lstStyle>
            <a:lvl1pPr>
              <a:defRPr>
                <a:solidFill>
                  <a:schemeClr val="tx2"/>
                </a:solidFill>
                <a:effectLst/>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137848" y="6391657"/>
            <a:ext cx="3494314" cy="330466"/>
          </a:xfrm>
        </p:spPr>
        <p:txBody>
          <a:bodyPr/>
          <a:lstStyle>
            <a:lvl1pPr algn="r">
              <a:defRPr>
                <a:solidFill>
                  <a:schemeClr val="tx2"/>
                </a:solidFill>
                <a:effectLst/>
              </a:defRPr>
            </a:lvl1pPr>
          </a:lstStyle>
          <a:p>
            <a:fld id="{60037553-7366-4569-8A48-0BE19D1D6835}" type="datetimeFigureOut">
              <a:rPr lang="en-US" smtClean="0"/>
              <a:t>8/19/2026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391657"/>
            <a:ext cx="429207" cy="330466"/>
          </a:xfrm>
        </p:spPr>
        <p:txBody>
          <a:bodyPr/>
          <a:lstStyle>
            <a:lvl1pPr>
              <a:defRPr>
                <a:solidFill>
                  <a:schemeClr val="tx2"/>
                </a:solidFill>
                <a:effectLst/>
              </a:defRPr>
            </a:lvl1pPr>
          </a:lstStyle>
          <a:p>
            <a:fld id="{32F57E1D-C2EC-49AB-8EDD-EA8A73A79CAC}" type="slidenum">
              <a:rPr lang="en-US" smtClean="0"/>
              <a:t>‹#›</a:t>
            </a:fld>
            <a:endParaRPr lang="en-US"/>
          </a:p>
        </p:txBody>
      </p:sp>
    </p:spTree>
    <p:extLst>
      <p:ext uri="{BB962C8B-B14F-4D97-AF65-F5344CB8AC3E}">
        <p14:creationId xmlns:p14="http://schemas.microsoft.com/office/powerpoint/2010/main" val="17661140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76929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660262" y="208754"/>
            <a:ext cx="4066072" cy="3725937"/>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668729" y="4846320"/>
            <a:ext cx="4066072" cy="1380744"/>
          </a:xfrm>
        </p:spPr>
        <p:txBody>
          <a:bodyPr vert="horz" lIns="91440" tIns="45720" rIns="91440" bIns="45720" rtlCol="0" anchor="b">
            <a:normAutofit/>
          </a:bodyPr>
          <a:lstStyle>
            <a:lvl1pPr marL="0" indent="0">
              <a:buNone/>
              <a:defRPr lang="en-US" sz="1600">
                <a:solidFill>
                  <a:schemeClr val="tx2"/>
                </a:solidFill>
              </a:defRPr>
            </a:lvl1pPr>
          </a:lstStyle>
          <a:p>
            <a:pPr lvl="0"/>
            <a:r>
              <a:rPr lang="en-US"/>
              <a:t>Click to edit Master subtitle style</a:t>
            </a:r>
            <a:endParaRPr lang="en-US" dirty="0"/>
          </a:p>
        </p:txBody>
      </p:sp>
      <p:sp>
        <p:nvSpPr>
          <p:cNvPr id="12" name="Picture Placeholder 11">
            <a:extLst>
              <a:ext uri="{FF2B5EF4-FFF2-40B4-BE49-F238E27FC236}">
                <a16:creationId xmlns:a16="http://schemas.microsoft.com/office/drawing/2014/main" id="{7A934108-77F2-43A6-38EF-C1CDEDD103C2}"/>
              </a:ext>
            </a:extLst>
          </p:cNvPr>
          <p:cNvSpPr>
            <a:spLocks noGrp="1"/>
          </p:cNvSpPr>
          <p:nvPr>
            <p:ph type="pic" sz="quarter" idx="13" hasCustomPrompt="1"/>
          </p:nvPr>
        </p:nvSpPr>
        <p:spPr>
          <a:xfrm>
            <a:off x="274320" y="266699"/>
            <a:ext cx="7238998" cy="6322891"/>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666481" y="6391656"/>
            <a:ext cx="2703777" cy="338328"/>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477500" y="6391656"/>
            <a:ext cx="1032084" cy="338328"/>
          </a:xfrm>
        </p:spPr>
        <p:txBody>
          <a:bodyPr/>
          <a:lstStyle>
            <a:lvl1pPr>
              <a:defRPr>
                <a:solidFill>
                  <a:schemeClr val="tx2"/>
                </a:solidFill>
                <a:effectLst/>
              </a:defRPr>
            </a:lvl1pPr>
          </a:lstStyle>
          <a:p>
            <a:fld id="{60037553-7366-4569-8A48-0BE19D1D6835}" type="datetimeFigureOut">
              <a:rPr lang="en-US" smtClean="0"/>
              <a:t>8/19/2026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88837"/>
            <a:ext cx="457200" cy="338328"/>
          </a:xfrm>
        </p:spPr>
        <p:txBody>
          <a:bodyPr/>
          <a:lstStyle>
            <a:lvl1pPr>
              <a:defRPr>
                <a:solidFill>
                  <a:schemeClr val="tx2"/>
                </a:solidFill>
              </a:defRPr>
            </a:lvl1pPr>
          </a:lstStyle>
          <a:p>
            <a:fld id="{32F57E1D-C2EC-49AB-8EDD-EA8A73A79CAC}" type="slidenum">
              <a:rPr lang="en-US" smtClean="0"/>
              <a:t>‹#›</a:t>
            </a:fld>
            <a:endParaRPr lang="en-US"/>
          </a:p>
        </p:txBody>
      </p:sp>
    </p:spTree>
    <p:extLst>
      <p:ext uri="{BB962C8B-B14F-4D97-AF65-F5344CB8AC3E}">
        <p14:creationId xmlns:p14="http://schemas.microsoft.com/office/powerpoint/2010/main" val="2779109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018598" y="1529542"/>
            <a:ext cx="8154804" cy="2323883"/>
          </a:xfrm>
        </p:spPr>
        <p:txBody>
          <a:bodyPr anchor="b">
            <a:normAutofit/>
          </a:bodyPr>
          <a:lstStyle>
            <a:lvl1pPr algn="ctr">
              <a:defRPr sz="5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110715" y="4053504"/>
            <a:ext cx="5970570" cy="1072678"/>
          </a:xfrm>
        </p:spPr>
        <p:txBody>
          <a:bodyPr anchor="t">
            <a:normAutofit/>
          </a:bodyPr>
          <a:lstStyle>
            <a:lvl1pPr marL="0" indent="0" algn="ctr">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60037553-7366-4569-8A48-0BE19D1D6835}" type="datetimeFigureOut">
              <a:rPr lang="en-US" smtClean="0"/>
              <a:t>8/19/2026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32F57E1D-C2EC-49AB-8EDD-EA8A73A79CAC}" type="slidenum">
              <a:rPr lang="en-US" smtClean="0"/>
              <a:t>‹#›</a:t>
            </a:fld>
            <a:endParaRPr lang="en-US"/>
          </a:p>
        </p:txBody>
      </p:sp>
    </p:spTree>
    <p:extLst>
      <p:ext uri="{BB962C8B-B14F-4D97-AF65-F5344CB8AC3E}">
        <p14:creationId xmlns:p14="http://schemas.microsoft.com/office/powerpoint/2010/main" val="2839124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157729" y="3200400"/>
            <a:ext cx="9002895" cy="3582184"/>
          </a:xfrm>
        </p:spPr>
        <p:txBody>
          <a:bodyPr anchor="b">
            <a:normAutofit/>
          </a:bodyPr>
          <a:lstStyle>
            <a:lvl1pPr>
              <a:defRPr sz="69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178704" y="141216"/>
            <a:ext cx="2703777" cy="338328"/>
          </a:xfrm>
        </p:spPr>
        <p:txBody>
          <a:bodyPr/>
          <a:lstStyle>
            <a:lvl1pPr>
              <a:defRPr>
                <a:solidFill>
                  <a:schemeClr val="tx2"/>
                </a:solidFill>
              </a:defRPr>
            </a:lvl1pPr>
          </a:lstStyle>
          <a:p>
            <a:endParaRPr lang="en-US"/>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10477500" y="141216"/>
            <a:ext cx="1032084" cy="338328"/>
          </a:xfrm>
        </p:spPr>
        <p:txBody>
          <a:bodyPr/>
          <a:lstStyle>
            <a:lvl1pPr>
              <a:defRPr>
                <a:solidFill>
                  <a:schemeClr val="tx2"/>
                </a:solidFill>
              </a:defRPr>
            </a:lvl1pPr>
          </a:lstStyle>
          <a:p>
            <a:fld id="{60037553-7366-4569-8A48-0BE19D1D6835}" type="datetimeFigureOut">
              <a:rPr lang="en-US" smtClean="0"/>
              <a:t>8/19/2026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509584" y="141216"/>
            <a:ext cx="457200" cy="338328"/>
          </a:xfrm>
        </p:spPr>
        <p:txBody>
          <a:bodyPr/>
          <a:lstStyle>
            <a:lvl1pPr>
              <a:defRPr>
                <a:solidFill>
                  <a:schemeClr val="tx2"/>
                </a:solidFill>
              </a:defRPr>
            </a:lvl1pPr>
          </a:lstStyle>
          <a:p>
            <a:fld id="{32F57E1D-C2EC-49AB-8EDD-EA8A73A79CAC}" type="slidenum">
              <a:rPr lang="en-US" smtClean="0"/>
              <a:t>‹#›</a:t>
            </a:fld>
            <a:endParaRPr lang="en-US"/>
          </a:p>
        </p:txBody>
      </p:sp>
    </p:spTree>
    <p:extLst>
      <p:ext uri="{BB962C8B-B14F-4D97-AF65-F5344CB8AC3E}">
        <p14:creationId xmlns:p14="http://schemas.microsoft.com/office/powerpoint/2010/main" val="275259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33815" y="189689"/>
            <a:ext cx="11341905" cy="1629485"/>
          </a:xfrm>
        </p:spPr>
        <p:txBody>
          <a:bodyPr anchor="t">
            <a:normAutofit/>
          </a:bodyPr>
          <a:lstStyle>
            <a:lvl1pPr>
              <a:defRPr sz="7600" baseline="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2362200"/>
            <a:ext cx="5829300" cy="3810000"/>
          </a:xfrm>
        </p:spPr>
        <p:txBody>
          <a:bodyPr vert="horz" lIns="91440" tIns="45720" rIns="91440" bIns="45720" rtlCol="0" anchor="b">
            <a:normAutofit/>
          </a:bodyPr>
          <a:lstStyle>
            <a:lvl1pPr marL="457200" indent="-457200">
              <a:buFont typeface="+mj-lt"/>
              <a:buAutoNum type="arabicPeriod"/>
              <a:defRPr lang="en-US" sz="1600" dirty="0"/>
            </a:lvl1pPr>
            <a:lvl2pPr marL="571500" indent="-342900">
              <a:buFont typeface="+mj-lt"/>
              <a:buAutoNum type="arabicPeriod"/>
              <a:defRPr lang="en-US" sz="1600" dirty="0"/>
            </a:lvl2pPr>
            <a:lvl3pPr marL="800100" indent="-342900">
              <a:buFont typeface="+mj-lt"/>
              <a:buAutoNum type="arabicPeriod"/>
              <a:defRPr lang="en-US" sz="1600" dirty="0"/>
            </a:lvl3pPr>
            <a:lvl4pPr>
              <a:buFont typeface="+mj-lt"/>
              <a:buAutoNum type="arabicPeriod"/>
              <a:defRPr lang="en-US" sz="1600" dirty="0"/>
            </a:lvl4pPr>
            <a:lvl5pPr>
              <a:buFont typeface="+mj-lt"/>
              <a:buAutoNum type="arabicPeriod"/>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219497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0" y="4061862"/>
            <a:ext cx="5913120" cy="2268359"/>
          </a:xfrm>
        </p:spPr>
        <p:txBody>
          <a:bodyPr anchor="t">
            <a:normAutofit/>
          </a:bodyPr>
          <a:lstStyle>
            <a:lvl1pPr>
              <a:defRPr sz="5800"/>
            </a:lvl1pPr>
          </a:lstStyle>
          <a:p>
            <a:r>
              <a:rPr lang="en-US"/>
              <a:t>Click to edit Master title style</a:t>
            </a:r>
            <a:endParaRPr lang="en-US" dirty="0"/>
          </a:p>
        </p:txBody>
      </p:sp>
      <p:sp>
        <p:nvSpPr>
          <p:cNvPr id="16" name="Picture Placeholder 15">
            <a:extLst>
              <a:ext uri="{FF2B5EF4-FFF2-40B4-BE49-F238E27FC236}">
                <a16:creationId xmlns:a16="http://schemas.microsoft.com/office/drawing/2014/main" id="{F88BC23C-4171-DFCF-3175-10D2602FF561}"/>
              </a:ext>
            </a:extLst>
          </p:cNvPr>
          <p:cNvSpPr>
            <a:spLocks noGrp="1"/>
          </p:cNvSpPr>
          <p:nvPr>
            <p:ph type="pic" sz="quarter" idx="14" hasCustomPrompt="1"/>
          </p:nvPr>
        </p:nvSpPr>
        <p:spPr>
          <a:xfrm>
            <a:off x="274320" y="268508"/>
            <a:ext cx="11649456" cy="3609085"/>
          </a:xfrm>
          <a:custGeom>
            <a:avLst/>
            <a:gdLst>
              <a:gd name="connsiteX0" fmla="*/ 283385 w 11658600"/>
              <a:gd name="connsiteY0" fmla="*/ 0 h 3609085"/>
              <a:gd name="connsiteX1" fmla="*/ 11375215 w 11658600"/>
              <a:gd name="connsiteY1" fmla="*/ 0 h 3609085"/>
              <a:gd name="connsiteX2" fmla="*/ 11658600 w 11658600"/>
              <a:gd name="connsiteY2" fmla="*/ 283385 h 3609085"/>
              <a:gd name="connsiteX3" fmla="*/ 11658600 w 11658600"/>
              <a:gd name="connsiteY3" fmla="*/ 3325700 h 3609085"/>
              <a:gd name="connsiteX4" fmla="*/ 11375215 w 11658600"/>
              <a:gd name="connsiteY4" fmla="*/ 3609085 h 3609085"/>
              <a:gd name="connsiteX5" fmla="*/ 283385 w 11658600"/>
              <a:gd name="connsiteY5" fmla="*/ 3609085 h 3609085"/>
              <a:gd name="connsiteX6" fmla="*/ 0 w 11658600"/>
              <a:gd name="connsiteY6" fmla="*/ 3325700 h 3609085"/>
              <a:gd name="connsiteX7" fmla="*/ 0 w 11658600"/>
              <a:gd name="connsiteY7" fmla="*/ 283385 h 3609085"/>
              <a:gd name="connsiteX8" fmla="*/ 283385 w 11658600"/>
              <a:gd name="connsiteY8" fmla="*/ 0 h 360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8600" h="3609085">
                <a:moveTo>
                  <a:pt x="283385" y="0"/>
                </a:moveTo>
                <a:lnTo>
                  <a:pt x="11375215" y="0"/>
                </a:lnTo>
                <a:cubicBezTo>
                  <a:pt x="11531724" y="0"/>
                  <a:pt x="11658600" y="126876"/>
                  <a:pt x="11658600" y="283385"/>
                </a:cubicBezTo>
                <a:lnTo>
                  <a:pt x="11658600" y="3325700"/>
                </a:lnTo>
                <a:cubicBezTo>
                  <a:pt x="11658600" y="3482209"/>
                  <a:pt x="11531724" y="3609085"/>
                  <a:pt x="11375215" y="3609085"/>
                </a:cubicBezTo>
                <a:lnTo>
                  <a:pt x="283385" y="3609085"/>
                </a:lnTo>
                <a:cubicBezTo>
                  <a:pt x="126876" y="3609085"/>
                  <a:pt x="0" y="3482209"/>
                  <a:pt x="0" y="3325700"/>
                </a:cubicBezTo>
                <a:lnTo>
                  <a:pt x="0" y="283385"/>
                </a:lnTo>
                <a:cubicBezTo>
                  <a:pt x="0" y="126876"/>
                  <a:pt x="126876" y="0"/>
                  <a:pt x="283385"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515973" y="4039118"/>
            <a:ext cx="4419601" cy="2268360"/>
          </a:xfrm>
        </p:spPr>
        <p:txBody>
          <a:bodyPr vert="horz" lIns="91440" tIns="45720" rIns="91440" bIns="45720" rtlCol="0">
            <a:normAutofit/>
          </a:bodyPr>
          <a:lstStyle>
            <a:lvl1pPr marL="342900" indent="-342900">
              <a:buFont typeface="+mj-lt"/>
              <a:buAutoNum type="arabicPeriod"/>
              <a:defRPr lang="en-US" sz="1400" dirty="0"/>
            </a:lvl1pPr>
            <a:lvl2pPr marL="571500" indent="-342900">
              <a:buFont typeface="+mj-lt"/>
              <a:buAutoNum type="arabicPeriod"/>
              <a:defRPr lang="en-US" sz="1400" dirty="0"/>
            </a:lvl2pPr>
            <a:lvl3pPr marL="800100" indent="-342900">
              <a:buFont typeface="+mj-lt"/>
              <a:buAutoNum type="arabicPeriod"/>
              <a:defRPr lang="en-US" sz="1400" dirty="0"/>
            </a:lvl3pPr>
            <a:lvl4pPr>
              <a:buFont typeface="+mj-lt"/>
              <a:buAutoNum type="arabicPeriod"/>
              <a:defRPr lang="en-US" sz="1400" dirty="0"/>
            </a:lvl4pPr>
            <a:lvl5pPr>
              <a:buFont typeface="+mj-lt"/>
              <a:buAutoNum type="arabicPeriod"/>
              <a:defRPr lang="en-US" sz="1400" dirty="0"/>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82880" y="6387737"/>
            <a:ext cx="2703777" cy="338328"/>
          </a:xfrm>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415134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25131" y="1638299"/>
            <a:ext cx="3314700" cy="3873268"/>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01019" y="1638299"/>
            <a:ext cx="6080760" cy="387326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920921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2880" y="219456"/>
            <a:ext cx="3310394" cy="4058127"/>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972674" y="266700"/>
            <a:ext cx="7688495" cy="60478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1876275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19525" y="219456"/>
            <a:ext cx="6376547" cy="1066006"/>
          </a:xfrm>
        </p:spPr>
        <p:txBody>
          <a:bodyPr anchor="t"/>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AC455FC9-9346-2F53-C58C-5C64036CD926}"/>
              </a:ext>
            </a:extLst>
          </p:cNvPr>
          <p:cNvSpPr>
            <a:spLocks noGrp="1"/>
          </p:cNvSpPr>
          <p:nvPr>
            <p:ph type="pic" sz="quarter" idx="13" hasCustomPrompt="1"/>
          </p:nvPr>
        </p:nvSpPr>
        <p:spPr>
          <a:xfrm>
            <a:off x="274320" y="268573"/>
            <a:ext cx="4419600" cy="6325969"/>
          </a:xfrm>
          <a:custGeom>
            <a:avLst/>
            <a:gdLst>
              <a:gd name="connsiteX0" fmla="*/ 300746 w 4381500"/>
              <a:gd name="connsiteY0" fmla="*/ 0 h 6290961"/>
              <a:gd name="connsiteX1" fmla="*/ 4080754 w 4381500"/>
              <a:gd name="connsiteY1" fmla="*/ 0 h 6290961"/>
              <a:gd name="connsiteX2" fmla="*/ 4381500 w 4381500"/>
              <a:gd name="connsiteY2" fmla="*/ 300746 h 6290961"/>
              <a:gd name="connsiteX3" fmla="*/ 4381500 w 4381500"/>
              <a:gd name="connsiteY3" fmla="*/ 5990215 h 6290961"/>
              <a:gd name="connsiteX4" fmla="*/ 4080754 w 4381500"/>
              <a:gd name="connsiteY4" fmla="*/ 6290961 h 6290961"/>
              <a:gd name="connsiteX5" fmla="*/ 300746 w 4381500"/>
              <a:gd name="connsiteY5" fmla="*/ 6290961 h 6290961"/>
              <a:gd name="connsiteX6" fmla="*/ 0 w 4381500"/>
              <a:gd name="connsiteY6" fmla="*/ 5990215 h 6290961"/>
              <a:gd name="connsiteX7" fmla="*/ 0 w 4381500"/>
              <a:gd name="connsiteY7" fmla="*/ 300746 h 6290961"/>
              <a:gd name="connsiteX8" fmla="*/ 300746 w 4381500"/>
              <a:gd name="connsiteY8" fmla="*/ 0 h 629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0" h="6290961">
                <a:moveTo>
                  <a:pt x="300746" y="0"/>
                </a:moveTo>
                <a:lnTo>
                  <a:pt x="4080754" y="0"/>
                </a:lnTo>
                <a:cubicBezTo>
                  <a:pt x="4246851" y="0"/>
                  <a:pt x="4381500" y="134649"/>
                  <a:pt x="4381500" y="300746"/>
                </a:cubicBezTo>
                <a:lnTo>
                  <a:pt x="4381500" y="5990215"/>
                </a:lnTo>
                <a:cubicBezTo>
                  <a:pt x="4381500" y="6156312"/>
                  <a:pt x="4246851" y="6290961"/>
                  <a:pt x="4080754" y="6290961"/>
                </a:cubicBezTo>
                <a:lnTo>
                  <a:pt x="300746" y="6290961"/>
                </a:lnTo>
                <a:cubicBezTo>
                  <a:pt x="134649" y="6290961"/>
                  <a:pt x="0" y="6156312"/>
                  <a:pt x="0" y="5990215"/>
                </a:cubicBezTo>
                <a:lnTo>
                  <a:pt x="0" y="300746"/>
                </a:lnTo>
                <a:cubicBezTo>
                  <a:pt x="0" y="134649"/>
                  <a:pt x="134649" y="0"/>
                  <a:pt x="3007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9526" y="1285462"/>
            <a:ext cx="6376546" cy="4986355"/>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919526" y="6387737"/>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0037553-7366-4569-8A48-0BE19D1D6835}" type="datetimeFigureOut">
              <a:rPr lang="en-US" smtClean="0"/>
              <a:t>8/19/2026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3525659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88702" y="219456"/>
            <a:ext cx="7241297" cy="923544"/>
          </a:xfrm>
        </p:spPr>
        <p:txBody>
          <a:bodyPr anchor="t"/>
          <a:lstStyle>
            <a:lvl1pPr>
              <a:defRPr/>
            </a:lvl1pPr>
          </a:lstStyle>
          <a:p>
            <a:r>
              <a:rPr lang="en-US"/>
              <a:t>Click to edit Master title style</a:t>
            </a:r>
            <a:endParaRPr lang="en-US" dirty="0"/>
          </a:p>
        </p:txBody>
      </p:sp>
      <p:sp>
        <p:nvSpPr>
          <p:cNvPr id="20" name="Picture Placeholder 9">
            <a:extLst>
              <a:ext uri="{FF2B5EF4-FFF2-40B4-BE49-F238E27FC236}">
                <a16:creationId xmlns:a16="http://schemas.microsoft.com/office/drawing/2014/main" id="{FC55F3DB-E75F-ADDF-8222-D3F62F2CCE82}"/>
              </a:ext>
            </a:extLst>
          </p:cNvPr>
          <p:cNvSpPr>
            <a:spLocks noGrp="1"/>
          </p:cNvSpPr>
          <p:nvPr>
            <p:ph type="pic" sz="quarter" idx="13" hasCustomPrompt="1"/>
          </p:nvPr>
        </p:nvSpPr>
        <p:spPr>
          <a:xfrm>
            <a:off x="274320"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4 h 6320854"/>
              <a:gd name="connsiteX10" fmla="*/ 105939 w 3675888"/>
              <a:gd name="connsiteY10" fmla="*/ 6252721 h 6320854"/>
              <a:gd name="connsiteX11" fmla="*/ 51500 w 3675888"/>
              <a:gd name="connsiteY11" fmla="*/ 6192635 h 6320854"/>
              <a:gd name="connsiteX12" fmla="*/ 16622 w 3675888"/>
              <a:gd name="connsiteY12" fmla="*/ 6119873 h 6320854"/>
              <a:gd name="connsiteX13" fmla="*/ 12537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4"/>
                </a:lnTo>
                <a:lnTo>
                  <a:pt x="105939" y="6252721"/>
                </a:lnTo>
                <a:lnTo>
                  <a:pt x="51500" y="6192635"/>
                </a:lnTo>
                <a:lnTo>
                  <a:pt x="16622" y="6119873"/>
                </a:lnTo>
                <a:lnTo>
                  <a:pt x="12537"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188702"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88702" y="6382981"/>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0037553-7366-4569-8A48-0BE19D1D6835}" type="datetimeFigureOut">
              <a:rPr lang="en-US" smtClean="0"/>
              <a:t>8/19/2026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2239072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7241297" cy="923544"/>
          </a:xfrm>
        </p:spPr>
        <p:txBody>
          <a:bodyPr anchor="t"/>
          <a:lstStyle>
            <a:lvl1pPr>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182880"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2880" y="6382981"/>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392093" y="6387128"/>
            <a:ext cx="1032084" cy="338328"/>
          </a:xfrm>
        </p:spPr>
        <p:txBody>
          <a:bodyPr/>
          <a:lstStyle>
            <a:lvl1pPr>
              <a:defRPr>
                <a:solidFill>
                  <a:schemeClr val="tx1"/>
                </a:solidFill>
                <a:effectLst/>
              </a:defRPr>
            </a:lvl1pPr>
          </a:lstStyle>
          <a:p>
            <a:fld id="{60037553-7366-4569-8A48-0BE19D1D6835}" type="datetimeFigureOut">
              <a:rPr lang="en-US" smtClean="0"/>
              <a:t>8/19/2026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7424177" y="6387128"/>
            <a:ext cx="457200" cy="338328"/>
          </a:xfrm>
        </p:spPr>
        <p:txBody>
          <a:bodyPr/>
          <a:lstStyle/>
          <a:p>
            <a:fld id="{32F57E1D-C2EC-49AB-8EDD-EA8A73A79CAC}" type="slidenum">
              <a:rPr lang="en-US" smtClean="0"/>
              <a:t>‹#›</a:t>
            </a:fld>
            <a:endParaRPr lang="en-US"/>
          </a:p>
        </p:txBody>
      </p:sp>
      <p:sp>
        <p:nvSpPr>
          <p:cNvPr id="4" name="Picture Placeholder 9">
            <a:extLst>
              <a:ext uri="{FF2B5EF4-FFF2-40B4-BE49-F238E27FC236}">
                <a16:creationId xmlns:a16="http://schemas.microsoft.com/office/drawing/2014/main" id="{F47C8A4F-E753-8148-3650-49C421EB5479}"/>
              </a:ext>
            </a:extLst>
          </p:cNvPr>
          <p:cNvSpPr>
            <a:spLocks noGrp="1"/>
          </p:cNvSpPr>
          <p:nvPr>
            <p:ph type="pic" sz="quarter" idx="13" hasCustomPrompt="1"/>
          </p:nvPr>
        </p:nvSpPr>
        <p:spPr>
          <a:xfrm>
            <a:off x="8249412"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3 h 6320854"/>
              <a:gd name="connsiteX10" fmla="*/ 105939 w 3675888"/>
              <a:gd name="connsiteY10" fmla="*/ 6252722 h 6320854"/>
              <a:gd name="connsiteX11" fmla="*/ 51500 w 3675888"/>
              <a:gd name="connsiteY11" fmla="*/ 6192635 h 6320854"/>
              <a:gd name="connsiteX12" fmla="*/ 16622 w 3675888"/>
              <a:gd name="connsiteY12" fmla="*/ 6119873 h 6320854"/>
              <a:gd name="connsiteX13" fmla="*/ 12538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3"/>
                </a:lnTo>
                <a:lnTo>
                  <a:pt x="105939" y="6252722"/>
                </a:lnTo>
                <a:lnTo>
                  <a:pt x="51500" y="6192635"/>
                </a:lnTo>
                <a:lnTo>
                  <a:pt x="16622" y="6119873"/>
                </a:lnTo>
                <a:lnTo>
                  <a:pt x="12538"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423614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5" y="219456"/>
            <a:ext cx="4717429" cy="118088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400344"/>
            <a:ext cx="4729045" cy="4871473"/>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588172" y="6390795"/>
            <a:ext cx="1298784" cy="338328"/>
          </a:xfrm>
        </p:spPr>
        <p:txBody>
          <a:bodyPr/>
          <a:lstStyle/>
          <a:p>
            <a:fld id="{60037553-7366-4569-8A48-0BE19D1D6835}" type="datetimeFigureOut">
              <a:rPr lang="en-US" smtClean="0"/>
              <a:t>8/19/2026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886956" y="6390795"/>
            <a:ext cx="457200" cy="338328"/>
          </a:xfrm>
        </p:spPr>
        <p:txBody>
          <a:bodyPr/>
          <a:lstStyle>
            <a:lvl1pPr>
              <a:defRPr>
                <a:solidFill>
                  <a:schemeClr val="tx1"/>
                </a:solidFill>
                <a:effectLst/>
              </a:defRPr>
            </a:lvl1pPr>
          </a:lstStyle>
          <a:p>
            <a:fld id="{32F57E1D-C2EC-49AB-8EDD-EA8A73A79CAC}"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600703" y="266700"/>
            <a:ext cx="6324469" cy="6324600"/>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878869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220869"/>
            <a:ext cx="3208020" cy="3088635"/>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4686300" y="266700"/>
            <a:ext cx="3500538" cy="63246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461087" y="220870"/>
            <a:ext cx="3200400" cy="6055554"/>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32F57E1D-C2EC-49AB-8EDD-EA8A73A79CAC}" type="slidenum">
              <a:rPr lang="en-US" smtClean="0"/>
              <a:t>‹#›</a:t>
            </a:fld>
            <a:endParaRPr lang="en-US"/>
          </a:p>
        </p:txBody>
      </p:sp>
    </p:spTree>
    <p:extLst>
      <p:ext uri="{BB962C8B-B14F-4D97-AF65-F5344CB8AC3E}">
        <p14:creationId xmlns:p14="http://schemas.microsoft.com/office/powerpoint/2010/main" val="40989648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513755" y="219456"/>
            <a:ext cx="3891435" cy="1225339"/>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B3BE62AC-2855-BB28-0282-25CA658273E5}"/>
              </a:ext>
            </a:extLst>
          </p:cNvPr>
          <p:cNvSpPr>
            <a:spLocks noGrp="1"/>
          </p:cNvSpPr>
          <p:nvPr>
            <p:ph type="pic" sz="quarter" idx="13" hasCustomPrompt="1"/>
          </p:nvPr>
        </p:nvSpPr>
        <p:spPr>
          <a:xfrm>
            <a:off x="270473" y="265176"/>
            <a:ext cx="6984636" cy="6327648"/>
          </a:xfrm>
          <a:custGeom>
            <a:avLst/>
            <a:gdLst>
              <a:gd name="connsiteX0" fmla="*/ 302565 w 7228936"/>
              <a:gd name="connsiteY0" fmla="*/ 0 h 6316602"/>
              <a:gd name="connsiteX1" fmla="*/ 6926371 w 7228936"/>
              <a:gd name="connsiteY1" fmla="*/ 0 h 6316602"/>
              <a:gd name="connsiteX2" fmla="*/ 7228936 w 7228936"/>
              <a:gd name="connsiteY2" fmla="*/ 302565 h 6316602"/>
              <a:gd name="connsiteX3" fmla="*/ 7228936 w 7228936"/>
              <a:gd name="connsiteY3" fmla="*/ 6014037 h 6316602"/>
              <a:gd name="connsiteX4" fmla="*/ 6926371 w 7228936"/>
              <a:gd name="connsiteY4" fmla="*/ 6316602 h 6316602"/>
              <a:gd name="connsiteX5" fmla="*/ 302565 w 7228936"/>
              <a:gd name="connsiteY5" fmla="*/ 6316602 h 6316602"/>
              <a:gd name="connsiteX6" fmla="*/ 0 w 7228936"/>
              <a:gd name="connsiteY6" fmla="*/ 6014037 h 6316602"/>
              <a:gd name="connsiteX7" fmla="*/ 0 w 7228936"/>
              <a:gd name="connsiteY7" fmla="*/ 302565 h 6316602"/>
              <a:gd name="connsiteX8" fmla="*/ 302565 w 7228936"/>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8936" h="6316602">
                <a:moveTo>
                  <a:pt x="302565" y="0"/>
                </a:moveTo>
                <a:lnTo>
                  <a:pt x="6926371" y="0"/>
                </a:lnTo>
                <a:cubicBezTo>
                  <a:pt x="7093473" y="0"/>
                  <a:pt x="7228936" y="135463"/>
                  <a:pt x="7228936" y="302565"/>
                </a:cubicBezTo>
                <a:lnTo>
                  <a:pt x="7228936" y="6014037"/>
                </a:lnTo>
                <a:cubicBezTo>
                  <a:pt x="7228936" y="6181139"/>
                  <a:pt x="7093473" y="6316602"/>
                  <a:pt x="6926371"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513753" y="1435652"/>
            <a:ext cx="3891435" cy="483386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515079" y="6387128"/>
            <a:ext cx="2703777"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0037553-7366-4569-8A48-0BE19D1D6835}" type="datetimeFigureOut">
              <a:rPr lang="en-US" smtClean="0"/>
              <a:t>8/19/2026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2896154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4" y="219456"/>
            <a:ext cx="3234982" cy="157721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85854" y="1796675"/>
            <a:ext cx="3234982" cy="4471476"/>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78705" y="6387128"/>
            <a:ext cx="2095770"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206416" y="6390795"/>
            <a:ext cx="1032084" cy="338328"/>
          </a:xfrm>
        </p:spPr>
        <p:txBody>
          <a:bodyPr/>
          <a:lstStyle>
            <a:lvl1pPr>
              <a:defRPr>
                <a:solidFill>
                  <a:schemeClr val="tx1"/>
                </a:solidFill>
                <a:effectLst/>
              </a:defRPr>
            </a:lvl1pPr>
          </a:lstStyle>
          <a:p>
            <a:fld id="{60037553-7366-4569-8A48-0BE19D1D6835}" type="datetimeFigureOut">
              <a:rPr lang="en-US" smtClean="0"/>
              <a:t>8/19/2026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38500" y="6390795"/>
            <a:ext cx="457200" cy="338328"/>
          </a:xfrm>
        </p:spPr>
        <p:txBody>
          <a:bodyPr/>
          <a:lstStyle/>
          <a:p>
            <a:fld id="{32F57E1D-C2EC-49AB-8EDD-EA8A73A79CAC}" type="slidenum">
              <a:rPr lang="en-US" smtClean="0"/>
              <a:t>‹#›</a:t>
            </a:fld>
            <a:endParaRPr lang="en-US"/>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965783" y="265176"/>
            <a:ext cx="7959517" cy="6327648"/>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915336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78" y="216452"/>
            <a:ext cx="3381587" cy="2213524"/>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62400" y="177492"/>
            <a:ext cx="7962900" cy="2286000"/>
          </a:xfrm>
        </p:spPr>
        <p:txBody>
          <a:bodyPr>
            <a:normAutofit/>
          </a:bodyPr>
          <a:lstStyle>
            <a:lvl1pPr marL="285750" indent="-285750">
              <a:buFont typeface="Arial" panose="020B0604020202020204" pitchFamily="34" charset="0"/>
              <a:buChar char="•"/>
              <a:defRPr sz="1400"/>
            </a:lvl1pPr>
            <a:lvl2pPr marL="514350" indent="-285750">
              <a:buFont typeface="Arial" panose="020B0604020202020204" pitchFamily="34" charset="0"/>
              <a:buChar char="•"/>
              <a:defRPr sz="14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5878" y="2513464"/>
            <a:ext cx="2805405" cy="338328"/>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30339" y="2516244"/>
            <a:ext cx="1284010" cy="338328"/>
          </a:xfrm>
        </p:spPr>
        <p:txBody>
          <a:bodyPr/>
          <a:lstStyle/>
          <a:p>
            <a:fld id="{60037553-7366-4569-8A48-0BE19D1D6835}" type="datetimeFigureOut">
              <a:rPr lang="en-US" smtClean="0"/>
              <a:t>8/19/2026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509585" y="2513464"/>
            <a:ext cx="449306" cy="338328"/>
          </a:xfrm>
        </p:spPr>
        <p:txBody>
          <a:bodyPr/>
          <a:lstStyle/>
          <a:p>
            <a:fld id="{32F57E1D-C2EC-49AB-8EDD-EA8A73A79CAC}" type="slidenum">
              <a:rPr lang="en-US" smtClean="0"/>
              <a:t>‹#›</a:t>
            </a:fld>
            <a:endParaRPr lang="en-US"/>
          </a:p>
        </p:txBody>
      </p:sp>
      <p:sp>
        <p:nvSpPr>
          <p:cNvPr id="10" name="Picture Placeholder 9">
            <a:extLst>
              <a:ext uri="{FF2B5EF4-FFF2-40B4-BE49-F238E27FC236}">
                <a16:creationId xmlns:a16="http://schemas.microsoft.com/office/drawing/2014/main" id="{EE56056E-3484-D9D0-95D5-818FF4C3C8D6}"/>
              </a:ext>
            </a:extLst>
          </p:cNvPr>
          <p:cNvSpPr>
            <a:spLocks noGrp="1"/>
          </p:cNvSpPr>
          <p:nvPr>
            <p:ph type="pic" sz="quarter" idx="13" hasCustomPrompt="1"/>
          </p:nvPr>
        </p:nvSpPr>
        <p:spPr>
          <a:xfrm>
            <a:off x="274220" y="2935280"/>
            <a:ext cx="11651080" cy="3656020"/>
          </a:xfrm>
          <a:custGeom>
            <a:avLst/>
            <a:gdLst>
              <a:gd name="connsiteX0" fmla="*/ 298989 w 11651080"/>
              <a:gd name="connsiteY0" fmla="*/ 0 h 3656020"/>
              <a:gd name="connsiteX1" fmla="*/ 11352091 w 11651080"/>
              <a:gd name="connsiteY1" fmla="*/ 0 h 3656020"/>
              <a:gd name="connsiteX2" fmla="*/ 11651080 w 11651080"/>
              <a:gd name="connsiteY2" fmla="*/ 298989 h 3656020"/>
              <a:gd name="connsiteX3" fmla="*/ 11651080 w 11651080"/>
              <a:gd name="connsiteY3" fmla="*/ 3357031 h 3656020"/>
              <a:gd name="connsiteX4" fmla="*/ 11352091 w 11651080"/>
              <a:gd name="connsiteY4" fmla="*/ 3656020 h 3656020"/>
              <a:gd name="connsiteX5" fmla="*/ 298989 w 11651080"/>
              <a:gd name="connsiteY5" fmla="*/ 3656020 h 3656020"/>
              <a:gd name="connsiteX6" fmla="*/ 0 w 11651080"/>
              <a:gd name="connsiteY6" fmla="*/ 3357031 h 3656020"/>
              <a:gd name="connsiteX7" fmla="*/ 0 w 11651080"/>
              <a:gd name="connsiteY7" fmla="*/ 298989 h 3656020"/>
              <a:gd name="connsiteX8" fmla="*/ 298989 w 11651080"/>
              <a:gd name="connsiteY8" fmla="*/ 0 h 365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3656020">
                <a:moveTo>
                  <a:pt x="298989" y="0"/>
                </a:moveTo>
                <a:lnTo>
                  <a:pt x="11352091" y="0"/>
                </a:lnTo>
                <a:cubicBezTo>
                  <a:pt x="11517218" y="0"/>
                  <a:pt x="11651080" y="133862"/>
                  <a:pt x="11651080" y="298989"/>
                </a:cubicBezTo>
                <a:lnTo>
                  <a:pt x="11651080" y="3357031"/>
                </a:lnTo>
                <a:cubicBezTo>
                  <a:pt x="11651080" y="3522158"/>
                  <a:pt x="11517218" y="3656020"/>
                  <a:pt x="11352091" y="3656020"/>
                </a:cubicBezTo>
                <a:lnTo>
                  <a:pt x="298989" y="3656020"/>
                </a:lnTo>
                <a:cubicBezTo>
                  <a:pt x="133862" y="3656020"/>
                  <a:pt x="0" y="3522158"/>
                  <a:pt x="0" y="3357031"/>
                </a:cubicBezTo>
                <a:lnTo>
                  <a:pt x="0" y="298989"/>
                </a:lnTo>
                <a:cubicBezTo>
                  <a:pt x="0" y="133862"/>
                  <a:pt x="133862" y="0"/>
                  <a:pt x="29898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0388888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3172641" cy="3145019"/>
          </a:xfrm>
        </p:spPr>
        <p:txBody>
          <a:bodyPr anchor="t">
            <a:normAutofit/>
          </a:bodyPr>
          <a:lstStyle>
            <a:lvl1pPr>
              <a:defRPr sz="30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A95997E6-BE07-E83F-D207-0CADA004E02A}"/>
              </a:ext>
            </a:extLst>
          </p:cNvPr>
          <p:cNvSpPr>
            <a:spLocks noGrp="1"/>
          </p:cNvSpPr>
          <p:nvPr>
            <p:ph type="pic" sz="quarter" idx="15" hasCustomPrompt="1"/>
          </p:nvPr>
        </p:nvSpPr>
        <p:spPr>
          <a:xfrm>
            <a:off x="4000500" y="265332"/>
            <a:ext cx="7924800" cy="3095837"/>
          </a:xfrm>
          <a:custGeom>
            <a:avLst/>
            <a:gdLst>
              <a:gd name="connsiteX0" fmla="*/ 282309 w 8229600"/>
              <a:gd name="connsiteY0" fmla="*/ 0 h 3095837"/>
              <a:gd name="connsiteX1" fmla="*/ 7947291 w 8229600"/>
              <a:gd name="connsiteY1" fmla="*/ 0 h 3095837"/>
              <a:gd name="connsiteX2" fmla="*/ 8229600 w 8229600"/>
              <a:gd name="connsiteY2" fmla="*/ 282309 h 3095837"/>
              <a:gd name="connsiteX3" fmla="*/ 8229600 w 8229600"/>
              <a:gd name="connsiteY3" fmla="*/ 2813528 h 3095837"/>
              <a:gd name="connsiteX4" fmla="*/ 7947291 w 8229600"/>
              <a:gd name="connsiteY4" fmla="*/ 3095837 h 3095837"/>
              <a:gd name="connsiteX5" fmla="*/ 282309 w 8229600"/>
              <a:gd name="connsiteY5" fmla="*/ 3095837 h 3095837"/>
              <a:gd name="connsiteX6" fmla="*/ 0 w 8229600"/>
              <a:gd name="connsiteY6" fmla="*/ 2813528 h 3095837"/>
              <a:gd name="connsiteX7" fmla="*/ 0 w 8229600"/>
              <a:gd name="connsiteY7" fmla="*/ 282309 h 3095837"/>
              <a:gd name="connsiteX8" fmla="*/ 282309 w 8229600"/>
              <a:gd name="connsiteY8" fmla="*/ 0 h 309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3095837">
                <a:moveTo>
                  <a:pt x="282309" y="0"/>
                </a:moveTo>
                <a:lnTo>
                  <a:pt x="7947291" y="0"/>
                </a:lnTo>
                <a:cubicBezTo>
                  <a:pt x="8103206" y="0"/>
                  <a:pt x="8229600" y="126394"/>
                  <a:pt x="8229600" y="282309"/>
                </a:cubicBezTo>
                <a:lnTo>
                  <a:pt x="8229600" y="2813528"/>
                </a:lnTo>
                <a:cubicBezTo>
                  <a:pt x="8229600" y="2969443"/>
                  <a:pt x="8103206" y="3095837"/>
                  <a:pt x="7947291" y="3095837"/>
                </a:cubicBezTo>
                <a:lnTo>
                  <a:pt x="282309" y="3095837"/>
                </a:lnTo>
                <a:cubicBezTo>
                  <a:pt x="126394" y="3095837"/>
                  <a:pt x="0" y="2969443"/>
                  <a:pt x="0" y="2813528"/>
                </a:cubicBezTo>
                <a:lnTo>
                  <a:pt x="0" y="282309"/>
                </a:lnTo>
                <a:cubicBezTo>
                  <a:pt x="0" y="126394"/>
                  <a:pt x="126394" y="0"/>
                  <a:pt x="28230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14565" y="3543597"/>
            <a:ext cx="8010734" cy="284353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3779910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5778B4-3E3F-C3EF-5322-2ECFF646D003}"/>
              </a:ext>
              <a:ext uri="{C183D7F6-B498-43B3-948B-1728B52AA6E4}">
                <adec:decorative xmlns:adec="http://schemas.microsoft.com/office/drawing/2017/decorative" val="1"/>
              </a:ext>
            </a:extLst>
          </p:cNvPr>
          <p:cNvSpPr/>
          <p:nvPr/>
        </p:nvSpPr>
        <p:spPr>
          <a:xfrm>
            <a:off x="1231821" y="760151"/>
            <a:ext cx="9728359" cy="4233673"/>
          </a:xfrm>
          <a:prstGeom prst="roundRect">
            <a:avLst>
              <a:gd name="adj" fmla="val 7502"/>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446276" y="5255159"/>
            <a:ext cx="9299448" cy="1025326"/>
          </a:xfrm>
        </p:spPr>
        <p:txBody>
          <a:bodyPr anchor="ctr">
            <a:normAutofit/>
          </a:bodyPr>
          <a:lstStyle>
            <a:lvl1pPr algn="ctr">
              <a:lnSpc>
                <a:spcPct val="90000"/>
              </a:lnSpc>
              <a:defRPr sz="2400" spc="-50" baseline="0">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446276" y="1293091"/>
            <a:ext cx="9299448" cy="3943921"/>
          </a:xfrm>
        </p:spPr>
        <p:txBody>
          <a:bodyPr anchor="ctr">
            <a:normAutofit/>
          </a:bodyPr>
          <a:lstStyle>
            <a:lvl1pPr marL="0" indent="0" algn="ctr">
              <a:lnSpc>
                <a:spcPct val="80000"/>
              </a:lnSpc>
              <a:buNone/>
              <a:defRPr sz="26000" spc="-100" baseline="0">
                <a:solidFill>
                  <a:schemeClr val="tx1"/>
                </a:solidFill>
              </a:defRPr>
            </a:lvl1pPr>
          </a:lstStyle>
          <a:p>
            <a:pPr lvl="0"/>
            <a:r>
              <a:rPr lang="en-US" dirty="0"/>
              <a:t>XX%</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30473292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2880" y="173736"/>
            <a:ext cx="10475499" cy="4850651"/>
          </a:xfrm>
        </p:spPr>
        <p:txBody>
          <a:bodyPr anchor="t">
            <a:noAutofit/>
          </a:bodyPr>
          <a:lstStyle>
            <a:lvl1pPr marL="0" indent="0">
              <a:lnSpc>
                <a:spcPct val="90000"/>
              </a:lnSpc>
              <a:buNone/>
              <a:defRPr sz="7600" b="0" cap="none" spc="-50" baseline="0"/>
            </a:lvl1pPr>
            <a:lvl2pPr marL="228600" indent="0">
              <a:lnSpc>
                <a:spcPct val="90000"/>
              </a:lnSpc>
              <a:buNone/>
              <a:defRPr sz="6600" b="0" cap="none" spc="-50" baseline="0"/>
            </a:lvl2pPr>
            <a:lvl3pPr marL="457200" indent="0">
              <a:lnSpc>
                <a:spcPct val="90000"/>
              </a:lnSpc>
              <a:buNone/>
              <a:defRPr sz="6000" b="0" cap="none" spc="-50" baseline="0"/>
            </a:lvl3pPr>
            <a:lvl4pPr marL="685800" indent="0">
              <a:lnSpc>
                <a:spcPct val="90000"/>
              </a:lnSpc>
              <a:buNone/>
              <a:defRPr sz="5400" b="0" cap="none" spc="-50" baseline="0"/>
            </a:lvl4pPr>
            <a:lvl5pPr marL="914400" indent="0">
              <a:lnSpc>
                <a:spcPct val="90000"/>
              </a:lnSpc>
              <a:buNone/>
              <a:defRPr sz="4800" b="0" cap="none" spc="-50" baseline="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228758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388784" y="5029200"/>
            <a:ext cx="9198864" cy="713232"/>
          </a:xfrm>
        </p:spPr>
        <p:txBody>
          <a:bodyPr anchor="t">
            <a:normAutofit/>
          </a:bodyPr>
          <a:lstStyle>
            <a:lvl1pPr>
              <a:lnSpc>
                <a:spcPct val="90000"/>
              </a:lnSpc>
              <a:defRPr sz="2000" b="1" spc="-50" baseline="0">
                <a:solidFill>
                  <a:schemeClr val="accent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388784" y="1115568"/>
            <a:ext cx="9198864"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lvl1pPr>
          </a:lstStyle>
          <a:p>
            <a:pPr lvl="0"/>
            <a:r>
              <a:rPr lang="en-US" dirty="0"/>
              <a:t>Click to edit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1607212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11326704" cy="1041564"/>
          </a:xfrm>
        </p:spPr>
        <p:txBody>
          <a:body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2E940BF-81C2-1FFB-391F-670B2E738E5C}"/>
              </a:ext>
            </a:extLst>
          </p:cNvPr>
          <p:cNvSpPr>
            <a:spLocks noGrp="1"/>
          </p:cNvSpPr>
          <p:nvPr>
            <p:ph sz="quarter" idx="15"/>
          </p:nvPr>
        </p:nvSpPr>
        <p:spPr>
          <a:xfrm>
            <a:off x="182880" y="1645920"/>
            <a:ext cx="5420409" cy="4741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FB763AB3-1DFB-9F9F-2339-33F3C49C8C10}"/>
              </a:ext>
            </a:extLst>
          </p:cNvPr>
          <p:cNvSpPr>
            <a:spLocks noGrp="1"/>
          </p:cNvSpPr>
          <p:nvPr>
            <p:ph sz="quarter" idx="16"/>
          </p:nvPr>
        </p:nvSpPr>
        <p:spPr>
          <a:xfrm>
            <a:off x="6248400" y="1645920"/>
            <a:ext cx="5261184" cy="4741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40009576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81186" y="219456"/>
            <a:ext cx="11274552" cy="7898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81185"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D6A39E64-722E-F001-F641-974F5225314A}"/>
              </a:ext>
            </a:extLst>
          </p:cNvPr>
          <p:cNvSpPr>
            <a:spLocks noGrp="1"/>
          </p:cNvSpPr>
          <p:nvPr>
            <p:ph sz="quarter" idx="15"/>
          </p:nvPr>
        </p:nvSpPr>
        <p:spPr>
          <a:xfrm>
            <a:off x="181631" y="1649451"/>
            <a:ext cx="521208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45352"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4B9C0BFD-5C7B-FA0D-DCE8-95D24728FEB0}"/>
              </a:ext>
            </a:extLst>
          </p:cNvPr>
          <p:cNvSpPr>
            <a:spLocks noGrp="1"/>
          </p:cNvSpPr>
          <p:nvPr>
            <p:ph sz="quarter" idx="16"/>
          </p:nvPr>
        </p:nvSpPr>
        <p:spPr>
          <a:xfrm>
            <a:off x="6245352" y="1649451"/>
            <a:ext cx="521208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3669475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11028204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17573493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7861" y="207228"/>
            <a:ext cx="11001943" cy="1790700"/>
          </a:xfrm>
        </p:spPr>
        <p:txBody>
          <a:bodyPr anchor="t">
            <a:noAutofit/>
          </a:bodyPr>
          <a:lstStyle>
            <a:lvl1pPr>
              <a:defRPr sz="7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022195" y="3264408"/>
            <a:ext cx="10147610"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1756942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915580" y="1089247"/>
            <a:ext cx="6360840" cy="2171716"/>
          </a:xfrm>
        </p:spPr>
        <p:txBody>
          <a:bodyPr anchor="b">
            <a:noAutofit/>
          </a:bodyPr>
          <a:lstStyle>
            <a:lvl1pPr algn="ctr">
              <a:defRPr sz="72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3322864" y="3499880"/>
            <a:ext cx="5543550" cy="1771650"/>
          </a:xfrm>
        </p:spPr>
        <p:txBody>
          <a:bodyPr vert="horz" lIns="91440" tIns="45720" rIns="91440" bIns="45720" rtlCol="0">
            <a:normAutofit/>
          </a:bodyPr>
          <a:lstStyle>
            <a:lvl1pPr marL="0" indent="0" algn="ctr">
              <a:buNone/>
              <a:defRPr lang="en-US" sz="1600" dirty="0"/>
            </a:lvl1pPr>
            <a:lvl2pPr marL="228600" indent="0" algn="ctr">
              <a:buNone/>
              <a:defRPr lang="en-US" sz="1600" dirty="0"/>
            </a:lvl2pPr>
            <a:lvl3pPr marL="457200" indent="0" algn="ctr">
              <a:buNone/>
              <a:defRPr lang="en-US" sz="1600" dirty="0"/>
            </a:lvl3pPr>
            <a:lvl4pPr marL="685800" indent="0" algn="ctr">
              <a:buNone/>
              <a:defRPr lang="en-US" sz="1600" dirty="0"/>
            </a:lvl4pPr>
            <a:lvl5pPr marL="914400" indent="0" algn="ctr">
              <a:buNone/>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0037553-7366-4569-8A48-0BE19D1D6835}" type="datetimeFigureOut">
              <a:rPr lang="en-US" smtClean="0"/>
              <a:t>8/19/2026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6211475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037553-7366-4569-8A48-0BE19D1D6835}" type="datetimeFigureOut">
              <a:rPr lang="en-US" smtClean="0"/>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F57E1D-C2EC-49AB-8EDD-EA8A73A79CAC}" type="slidenum">
              <a:rPr lang="en-US" smtClean="0"/>
              <a:t>‹#›</a:t>
            </a:fld>
            <a:endParaRPr lang="en-US"/>
          </a:p>
        </p:txBody>
      </p:sp>
    </p:spTree>
    <p:extLst>
      <p:ext uri="{BB962C8B-B14F-4D97-AF65-F5344CB8AC3E}">
        <p14:creationId xmlns:p14="http://schemas.microsoft.com/office/powerpoint/2010/main" val="28856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0" y="219456"/>
            <a:ext cx="10835640" cy="96926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82880" y="1183206"/>
            <a:ext cx="10835640" cy="50886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78704" y="6387128"/>
            <a:ext cx="2703777" cy="338328"/>
          </a:xfrm>
          <a:prstGeom prst="rect">
            <a:avLst/>
          </a:prstGeom>
        </p:spPr>
        <p:txBody>
          <a:bodyPr vert="horz" lIns="91440" tIns="45720" rIns="91440" bIns="45720" rtlCol="0" anchor="ctr"/>
          <a:lstStyle>
            <a:lvl1pPr algn="l">
              <a:defRPr sz="750">
                <a:solidFill>
                  <a:schemeClr val="tx1"/>
                </a:solidFill>
              </a:defRPr>
            </a:lvl1pPr>
          </a:lstStyle>
          <a:p>
            <a:endParaRPr lang="en-US"/>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0477500" y="6387128"/>
            <a:ext cx="1032084" cy="338328"/>
          </a:xfrm>
          <a:prstGeom prst="rect">
            <a:avLst/>
          </a:prstGeom>
        </p:spPr>
        <p:txBody>
          <a:bodyPr vert="horz" lIns="91440" tIns="45720" rIns="91440" bIns="45720" rtlCol="0" anchor="ctr"/>
          <a:lstStyle>
            <a:lvl1pPr algn="r">
              <a:defRPr sz="750">
                <a:solidFill>
                  <a:schemeClr val="tx1"/>
                </a:solidFill>
              </a:defRPr>
            </a:lvl1pPr>
          </a:lstStyle>
          <a:p>
            <a:fld id="{60037553-7366-4569-8A48-0BE19D1D6835}" type="datetimeFigureOut">
              <a:rPr lang="en-US" smtClean="0"/>
              <a:t>8/19/2026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09584" y="6387128"/>
            <a:ext cx="457200" cy="338328"/>
          </a:xfrm>
          <a:prstGeom prst="rect">
            <a:avLst/>
          </a:prstGeom>
        </p:spPr>
        <p:txBody>
          <a:bodyPr vert="horz" lIns="91440" tIns="45720" rIns="91440" bIns="45720" rtlCol="0" anchor="ctr"/>
          <a:lstStyle>
            <a:lvl1pPr algn="r">
              <a:defRPr sz="750">
                <a:solidFill>
                  <a:schemeClr val="tx1"/>
                </a:solidFill>
              </a:defRPr>
            </a:lvl1pPr>
          </a:lstStyle>
          <a:p>
            <a:fld id="{32F57E1D-C2EC-49AB-8EDD-EA8A73A79CAC}" type="slidenum">
              <a:rPr lang="en-US" smtClean="0"/>
              <a:t>‹#›</a:t>
            </a:fld>
            <a:endParaRPr lang="en-US"/>
          </a:p>
        </p:txBody>
      </p:sp>
    </p:spTree>
    <p:extLst>
      <p:ext uri="{BB962C8B-B14F-4D97-AF65-F5344CB8AC3E}">
        <p14:creationId xmlns:p14="http://schemas.microsoft.com/office/powerpoint/2010/main" val="3746166735"/>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Lst>
  <p:txStyles>
    <p:titleStyle>
      <a:lvl1pPr algn="l" defTabSz="914400" rtl="0" eaLnBrk="1" latinLnBrk="0" hangingPunct="1">
        <a:lnSpc>
          <a:spcPct val="85000"/>
        </a:lnSpc>
        <a:spcBef>
          <a:spcPct val="0"/>
        </a:spcBef>
        <a:buNone/>
        <a:defRPr sz="3000" b="0" kern="1200" spc="-100" baseline="0">
          <a:solidFill>
            <a:schemeClr val="tx1"/>
          </a:solidFill>
          <a:latin typeface="+mj-lt"/>
          <a:ea typeface="+mj-ea"/>
          <a:cs typeface="+mj-cs"/>
        </a:defRPr>
      </a:lvl1pPr>
    </p:titleStyle>
    <p:bodyStyle>
      <a:lvl1pPr marL="285750" indent="-28575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5143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7429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715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001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68">
          <p15:clr>
            <a:srgbClr val="F26B43"/>
          </p15:clr>
        </p15:guide>
        <p15:guide id="4" orient="horz" pos="168">
          <p15:clr>
            <a:srgbClr val="F26B43"/>
          </p15:clr>
        </p15:guide>
        <p15:guide id="5" pos="7512">
          <p15:clr>
            <a:srgbClr val="F26B43"/>
          </p15:clr>
        </p15:guide>
        <p15:guide id="6" orient="horz" pos="4152">
          <p15:clr>
            <a:srgbClr val="F26B43"/>
          </p15:clr>
        </p15:guide>
        <p15:guide id="12" pos="4728">
          <p15:clr>
            <a:srgbClr val="F26B43"/>
          </p15:clr>
        </p15:guide>
        <p15:guide id="13" pos="5328">
          <p15:clr>
            <a:srgbClr val="F26B43"/>
          </p15:clr>
        </p15:guide>
        <p15:guide id="26" pos="2952">
          <p15:clr>
            <a:srgbClr val="F26B43"/>
          </p15:clr>
        </p15:guide>
        <p15:guide id="27" pos="3096">
          <p15:clr>
            <a:srgbClr val="F26B43"/>
          </p15:clr>
        </p15:guide>
        <p15:guide id="29" pos="4128">
          <p15:clr>
            <a:srgbClr val="F26B43"/>
          </p15:clr>
        </p15:guide>
        <p15:guide id="30" pos="1392">
          <p15:clr>
            <a:srgbClr val="F26B43"/>
          </p15:clr>
        </p15:guide>
        <p15:guide id="3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46C27-DD91-633F-E192-236FA097A80C}"/>
              </a:ext>
            </a:extLst>
          </p:cNvPr>
          <p:cNvSpPr>
            <a:spLocks noGrp="1"/>
          </p:cNvSpPr>
          <p:nvPr>
            <p:ph type="ctrTitle"/>
          </p:nvPr>
        </p:nvSpPr>
        <p:spPr>
          <a:xfrm>
            <a:off x="3594295" y="2970274"/>
            <a:ext cx="5003409" cy="917452"/>
          </a:xfrm>
        </p:spPr>
        <p:txBody>
          <a:bodyPr>
            <a:normAutofit fontScale="90000"/>
          </a:bodyPr>
          <a:lstStyle/>
          <a:p>
            <a:pPr algn="ctr"/>
            <a:r>
              <a:rPr lang="en-US" dirty="0">
                <a:solidFill>
                  <a:schemeClr val="tx1">
                    <a:lumMod val="75000"/>
                  </a:schemeClr>
                </a:solidFill>
                <a:latin typeface="Calibri" panose="020F0502020204030204" pitchFamily="34" charset="0"/>
                <a:ea typeface="Calibri" panose="020F0502020204030204" pitchFamily="34" charset="0"/>
                <a:cs typeface="Calibri" panose="020F0502020204030204" pitchFamily="34" charset="0"/>
              </a:rPr>
              <a:t>Township of Byram Reassessment</a:t>
            </a:r>
          </a:p>
        </p:txBody>
      </p:sp>
    </p:spTree>
    <p:extLst>
      <p:ext uri="{BB962C8B-B14F-4D97-AF65-F5344CB8AC3E}">
        <p14:creationId xmlns:p14="http://schemas.microsoft.com/office/powerpoint/2010/main" val="986876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D47DC0-C75F-D2D2-5088-65A811D92892}"/>
              </a:ext>
            </a:extLst>
          </p:cNvPr>
          <p:cNvSpPr>
            <a:spLocks noGrp="1"/>
          </p:cNvSpPr>
          <p:nvPr>
            <p:ph sz="half" idx="1"/>
          </p:nvPr>
        </p:nvSpPr>
        <p:spPr>
          <a:xfrm>
            <a:off x="526537" y="1331118"/>
            <a:ext cx="8096958" cy="4195763"/>
          </a:xfrm>
        </p:spPr>
        <p:txBody>
          <a:bodyPr>
            <a:normAutofit/>
          </a:bodyPr>
          <a:lstStyle/>
          <a:p>
            <a:r>
              <a:rPr lang="en-US" sz="2400" dirty="0"/>
              <a:t>What is a Reassessment?</a:t>
            </a:r>
          </a:p>
          <a:p>
            <a:pPr marL="0" indent="0">
              <a:buNone/>
            </a:pPr>
            <a:endParaRPr lang="en-US" sz="2400" dirty="0"/>
          </a:p>
          <a:p>
            <a:pPr lvl="1"/>
            <a:r>
              <a:rPr lang="en-US" sz="2000" dirty="0"/>
              <a:t>A proper reassessment program seeks to spread the tax burden equitably throughout a taxing district by valuing all real property within a municipality for the same effective date of valuation. While a revaluation is performed by an outside professional appraisal firm hired by the municipality, a reassessment is done by the municipal assessor and staff.</a:t>
            </a:r>
          </a:p>
          <a:p>
            <a:endParaRPr lang="en-US" dirty="0"/>
          </a:p>
        </p:txBody>
      </p:sp>
    </p:spTree>
    <p:extLst>
      <p:ext uri="{BB962C8B-B14F-4D97-AF65-F5344CB8AC3E}">
        <p14:creationId xmlns:p14="http://schemas.microsoft.com/office/powerpoint/2010/main" val="2007695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E1B1-082F-668B-882D-CABA87AD3EC6}"/>
              </a:ext>
            </a:extLst>
          </p:cNvPr>
          <p:cNvSpPr>
            <a:spLocks noGrp="1"/>
          </p:cNvSpPr>
          <p:nvPr>
            <p:ph type="title"/>
          </p:nvPr>
        </p:nvSpPr>
        <p:spPr/>
        <p:txBody>
          <a:bodyPr/>
          <a:lstStyle/>
          <a:p>
            <a:r>
              <a:rPr lang="en-US" dirty="0"/>
              <a:t>Why has the Township been ordered to perform a Reassessment?</a:t>
            </a:r>
          </a:p>
        </p:txBody>
      </p:sp>
      <p:sp>
        <p:nvSpPr>
          <p:cNvPr id="3" name="Content Placeholder 2">
            <a:extLst>
              <a:ext uri="{FF2B5EF4-FFF2-40B4-BE49-F238E27FC236}">
                <a16:creationId xmlns:a16="http://schemas.microsoft.com/office/drawing/2014/main" id="{0CE67CF8-5EFF-5F4B-2982-156C9B9FE96B}"/>
              </a:ext>
            </a:extLst>
          </p:cNvPr>
          <p:cNvSpPr>
            <a:spLocks noGrp="1"/>
          </p:cNvSpPr>
          <p:nvPr>
            <p:ph idx="1"/>
          </p:nvPr>
        </p:nvSpPr>
        <p:spPr/>
        <p:txBody>
          <a:bodyPr>
            <a:normAutofit/>
          </a:bodyPr>
          <a:lstStyle/>
          <a:p>
            <a:pPr marL="0" indent="0">
              <a:buNone/>
            </a:pPr>
            <a:r>
              <a:rPr lang="en-US" sz="1800" dirty="0"/>
              <a:t>Reassessment/revaluation may be needed when properties in a taxing district are not being assessed at the same rate of true value and/or are being assessed substantially below or above true market value.</a:t>
            </a:r>
          </a:p>
          <a:p>
            <a:r>
              <a:rPr lang="en-US" sz="1800" dirty="0"/>
              <a:t>Inequitable assessments may result from outside economic forces such as:</a:t>
            </a:r>
          </a:p>
          <a:p>
            <a:r>
              <a:rPr lang="en-US" sz="1800" dirty="0"/>
              <a:t>changes in characteristics in areas or neighborhoods in the municipality and in individual properties;</a:t>
            </a:r>
          </a:p>
          <a:p>
            <a:r>
              <a:rPr lang="en-US" sz="1800" dirty="0"/>
              <a:t>fluctuations in the economy (inflation, recession);</a:t>
            </a:r>
          </a:p>
          <a:p>
            <a:r>
              <a:rPr lang="en-US" sz="1800" dirty="0"/>
              <a:t>changes in style and custom (architectural desirability, property size);</a:t>
            </a:r>
          </a:p>
          <a:p>
            <a:r>
              <a:rPr lang="en-US" sz="1800" dirty="0"/>
              <a:t>changes in zoning which enhance or adversely affect value.</a:t>
            </a:r>
          </a:p>
        </p:txBody>
      </p:sp>
    </p:spTree>
    <p:extLst>
      <p:ext uri="{BB962C8B-B14F-4D97-AF65-F5344CB8AC3E}">
        <p14:creationId xmlns:p14="http://schemas.microsoft.com/office/powerpoint/2010/main" val="3665502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040FD-13D1-6007-5CB1-D6865670798B}"/>
              </a:ext>
            </a:extLst>
          </p:cNvPr>
          <p:cNvSpPr>
            <a:spLocks noGrp="1"/>
          </p:cNvSpPr>
          <p:nvPr>
            <p:ph type="title"/>
          </p:nvPr>
        </p:nvSpPr>
        <p:spPr>
          <a:xfrm>
            <a:off x="182880" y="101490"/>
            <a:ext cx="10835640" cy="969264"/>
          </a:xfrm>
        </p:spPr>
        <p:txBody>
          <a:bodyPr/>
          <a:lstStyle/>
          <a:p>
            <a:r>
              <a:rPr lang="en-US" dirty="0"/>
              <a:t>Why has the Township been ordered to perform a Reassessment?</a:t>
            </a:r>
          </a:p>
        </p:txBody>
      </p:sp>
      <p:sp>
        <p:nvSpPr>
          <p:cNvPr id="3" name="Content Placeholder 2">
            <a:extLst>
              <a:ext uri="{FF2B5EF4-FFF2-40B4-BE49-F238E27FC236}">
                <a16:creationId xmlns:a16="http://schemas.microsoft.com/office/drawing/2014/main" id="{AAFADB7D-9C37-CFDA-3137-CC5C8D5B20BE}"/>
              </a:ext>
            </a:extLst>
          </p:cNvPr>
          <p:cNvSpPr>
            <a:spLocks noGrp="1"/>
          </p:cNvSpPr>
          <p:nvPr>
            <p:ph idx="1"/>
          </p:nvPr>
        </p:nvSpPr>
        <p:spPr>
          <a:xfrm>
            <a:off x="182880" y="1183206"/>
            <a:ext cx="6147582" cy="2911053"/>
          </a:xfrm>
        </p:spPr>
        <p:txBody>
          <a:bodyPr/>
          <a:lstStyle/>
          <a:p>
            <a:r>
              <a:rPr lang="en-US" dirty="0"/>
              <a:t>The State uses the following criteria:</a:t>
            </a:r>
          </a:p>
          <a:p>
            <a:pPr lvl="2"/>
            <a:endParaRPr lang="en-US" dirty="0"/>
          </a:p>
          <a:p>
            <a:pPr lvl="2"/>
            <a:r>
              <a:rPr lang="en-US" dirty="0"/>
              <a:t>Average Assessed Value to True Value Ratio Being Under 85% </a:t>
            </a:r>
          </a:p>
          <a:p>
            <a:pPr lvl="2"/>
            <a:r>
              <a:rPr lang="en-US" dirty="0"/>
              <a:t>Coefficients of Deviation Being Over 15%</a:t>
            </a:r>
          </a:p>
          <a:p>
            <a:pPr lvl="2"/>
            <a:r>
              <a:rPr lang="en-US" dirty="0"/>
              <a:t>Year Last Revalued Being More Than Ten Years Prior</a:t>
            </a:r>
          </a:p>
          <a:p>
            <a:pPr lvl="2"/>
            <a:r>
              <a:rPr lang="en-US" dirty="0"/>
              <a:t>Neighborhood/Zoning Changes</a:t>
            </a:r>
          </a:p>
          <a:p>
            <a:pPr lvl="2"/>
            <a:r>
              <a:rPr lang="en-US" dirty="0"/>
              <a:t>Accuracy of Property Records</a:t>
            </a:r>
          </a:p>
          <a:p>
            <a:pPr lvl="2"/>
            <a:r>
              <a:rPr lang="en-US" dirty="0"/>
              <a:t>Revenues Lost through Appeals</a:t>
            </a:r>
          </a:p>
          <a:p>
            <a:endParaRPr lang="en-US" dirty="0"/>
          </a:p>
          <a:p>
            <a:endParaRPr lang="en-US" dirty="0"/>
          </a:p>
          <a:p>
            <a:endParaRPr lang="en-US" dirty="0"/>
          </a:p>
        </p:txBody>
      </p:sp>
      <p:sp>
        <p:nvSpPr>
          <p:cNvPr id="4" name="TextBox 3">
            <a:extLst>
              <a:ext uri="{FF2B5EF4-FFF2-40B4-BE49-F238E27FC236}">
                <a16:creationId xmlns:a16="http://schemas.microsoft.com/office/drawing/2014/main" id="{AEFEFD72-929E-BA98-CEE7-BE8A80729FAF}"/>
              </a:ext>
            </a:extLst>
          </p:cNvPr>
          <p:cNvSpPr txBox="1"/>
          <p:nvPr/>
        </p:nvSpPr>
        <p:spPr>
          <a:xfrm>
            <a:off x="6555545" y="1183206"/>
            <a:ext cx="4462975" cy="2911053"/>
          </a:xfrm>
          <a:prstGeom prst="rect">
            <a:avLst/>
          </a:prstGeom>
          <a:noFill/>
        </p:spPr>
        <p:txBody>
          <a:bodyPr wrap="square" rtlCol="0">
            <a:spAutoFit/>
          </a:bodyPr>
          <a:lstStyle/>
          <a:p>
            <a:r>
              <a:rPr lang="en-US" sz="1400" dirty="0"/>
              <a:t>The Township’s Situation:</a:t>
            </a:r>
          </a:p>
          <a:p>
            <a:endParaRPr lang="en-US" sz="1400" dirty="0"/>
          </a:p>
          <a:p>
            <a:endParaRPr lang="en-US" sz="1400" dirty="0"/>
          </a:p>
          <a:p>
            <a:pPr marL="285750" indent="-285750">
              <a:spcBef>
                <a:spcPts val="500"/>
              </a:spcBef>
              <a:buFontTx/>
              <a:buChar char="-"/>
            </a:pPr>
            <a:r>
              <a:rPr lang="en-US" sz="1400" dirty="0"/>
              <a:t>Municipal Ratio of 58.12%</a:t>
            </a:r>
          </a:p>
          <a:p>
            <a:pPr marL="285750" indent="-285750">
              <a:spcBef>
                <a:spcPts val="500"/>
              </a:spcBef>
              <a:buFontTx/>
              <a:buChar char="-"/>
            </a:pPr>
            <a:r>
              <a:rPr lang="en-US" sz="1400" dirty="0"/>
              <a:t>Coefficient of Deviation is 17.79%</a:t>
            </a:r>
          </a:p>
          <a:p>
            <a:pPr marL="285750" indent="-285750">
              <a:spcBef>
                <a:spcPts val="500"/>
              </a:spcBef>
              <a:buFontTx/>
              <a:buChar char="-"/>
            </a:pPr>
            <a:r>
              <a:rPr lang="en-US" sz="1400" dirty="0"/>
              <a:t>Township was last reassessed/revalued in 2011</a:t>
            </a:r>
          </a:p>
          <a:p>
            <a:pPr marL="285750" indent="-285750">
              <a:spcBef>
                <a:spcPts val="500"/>
              </a:spcBef>
              <a:buFontTx/>
              <a:buChar char="-"/>
            </a:pPr>
            <a:r>
              <a:rPr lang="en-US" sz="1400" dirty="0"/>
              <a:t>No significant Neighborhood or Zoning changes</a:t>
            </a:r>
          </a:p>
          <a:p>
            <a:pPr marL="285750" indent="-285750">
              <a:spcBef>
                <a:spcPts val="500"/>
              </a:spcBef>
              <a:buFontTx/>
              <a:buChar char="-"/>
            </a:pPr>
            <a:r>
              <a:rPr lang="en-US" sz="1400" dirty="0"/>
              <a:t>Records of Physical dimensions are accurate</a:t>
            </a:r>
          </a:p>
          <a:p>
            <a:pPr marL="285750" indent="-285750">
              <a:spcBef>
                <a:spcPts val="500"/>
              </a:spcBef>
              <a:buFontTx/>
              <a:buChar char="-"/>
            </a:pPr>
            <a:r>
              <a:rPr lang="en-US" sz="1400" dirty="0"/>
              <a:t>Appeal losses are low.</a:t>
            </a:r>
          </a:p>
          <a:p>
            <a:pPr marL="285750" indent="-285750">
              <a:spcBef>
                <a:spcPts val="500"/>
              </a:spcBef>
              <a:buFontTx/>
              <a:buChar char="-"/>
            </a:pPr>
            <a:endParaRPr lang="en-US" sz="1400" dirty="0"/>
          </a:p>
          <a:p>
            <a:endParaRPr lang="en-US" sz="1400" dirty="0"/>
          </a:p>
        </p:txBody>
      </p:sp>
      <p:sp>
        <p:nvSpPr>
          <p:cNvPr id="5" name="TextBox 4">
            <a:extLst>
              <a:ext uri="{FF2B5EF4-FFF2-40B4-BE49-F238E27FC236}">
                <a16:creationId xmlns:a16="http://schemas.microsoft.com/office/drawing/2014/main" id="{FE42D201-78F8-A7F3-24A1-CE04020A9206}"/>
              </a:ext>
            </a:extLst>
          </p:cNvPr>
          <p:cNvSpPr txBox="1"/>
          <p:nvPr/>
        </p:nvSpPr>
        <p:spPr>
          <a:xfrm>
            <a:off x="633046" y="4557932"/>
            <a:ext cx="10835640" cy="646331"/>
          </a:xfrm>
          <a:prstGeom prst="rect">
            <a:avLst/>
          </a:prstGeom>
          <a:noFill/>
        </p:spPr>
        <p:txBody>
          <a:bodyPr wrap="square" rtlCol="0">
            <a:spAutoFit/>
          </a:bodyPr>
          <a:lstStyle/>
          <a:p>
            <a:r>
              <a:rPr lang="en-US" dirty="0"/>
              <a:t>The State regards the first three criteria as the most relevant, and it is on these three criteria that the order was based.</a:t>
            </a:r>
          </a:p>
        </p:txBody>
      </p:sp>
    </p:spTree>
    <p:extLst>
      <p:ext uri="{BB962C8B-B14F-4D97-AF65-F5344CB8AC3E}">
        <p14:creationId xmlns:p14="http://schemas.microsoft.com/office/powerpoint/2010/main" val="3888624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9BEE8-9736-F9C2-B125-74C8259CF385}"/>
              </a:ext>
            </a:extLst>
          </p:cNvPr>
          <p:cNvSpPr>
            <a:spLocks noGrp="1"/>
          </p:cNvSpPr>
          <p:nvPr>
            <p:ph type="title"/>
          </p:nvPr>
        </p:nvSpPr>
        <p:spPr/>
        <p:txBody>
          <a:bodyPr/>
          <a:lstStyle/>
          <a:p>
            <a:r>
              <a:rPr lang="en-US" dirty="0"/>
              <a:t>What is involved in a Reassessment?</a:t>
            </a:r>
          </a:p>
        </p:txBody>
      </p:sp>
      <p:sp>
        <p:nvSpPr>
          <p:cNvPr id="3" name="Content Placeholder 2">
            <a:extLst>
              <a:ext uri="{FF2B5EF4-FFF2-40B4-BE49-F238E27FC236}">
                <a16:creationId xmlns:a16="http://schemas.microsoft.com/office/drawing/2014/main" id="{73A8611D-FF32-592C-AEF7-0B5485FA47C0}"/>
              </a:ext>
            </a:extLst>
          </p:cNvPr>
          <p:cNvSpPr>
            <a:spLocks noGrp="1"/>
          </p:cNvSpPr>
          <p:nvPr>
            <p:ph idx="1"/>
          </p:nvPr>
        </p:nvSpPr>
        <p:spPr/>
        <p:txBody>
          <a:bodyPr>
            <a:normAutofit/>
          </a:bodyPr>
          <a:lstStyle/>
          <a:p>
            <a:r>
              <a:rPr lang="en-US" sz="1600" dirty="0"/>
              <a:t>In order to carry out a Reassessment, all real property must be valued as of October 1</a:t>
            </a:r>
            <a:r>
              <a:rPr lang="en-US" sz="1600" baseline="30000" dirty="0"/>
              <a:t>st</a:t>
            </a:r>
            <a:r>
              <a:rPr lang="en-US" sz="1600" dirty="0"/>
              <a:t> of the pre-tax year – 10/1/2027.</a:t>
            </a:r>
          </a:p>
          <a:p>
            <a:pPr marL="0" indent="0">
              <a:buNone/>
            </a:pPr>
            <a:endParaRPr lang="en-US" sz="1600" dirty="0"/>
          </a:p>
          <a:p>
            <a:r>
              <a:rPr lang="en-US" sz="1600" dirty="0"/>
              <a:t>To do this, we must identify valuation parameters as well as confirm the physical characteristics of the property being valued. Sales from the past three years are reviewed and analyzed in order to derive the value of these parameters. </a:t>
            </a:r>
          </a:p>
          <a:p>
            <a:pPr marL="0" indent="0">
              <a:buNone/>
            </a:pPr>
            <a:endParaRPr lang="en-US" sz="1600" dirty="0"/>
          </a:p>
          <a:p>
            <a:r>
              <a:rPr lang="en-US" sz="1600" dirty="0"/>
              <a:t>Valuation parameters include, but are not limited to: </a:t>
            </a:r>
          </a:p>
          <a:p>
            <a:pPr lvl="2"/>
            <a:r>
              <a:rPr lang="en-US" sz="1600" dirty="0"/>
              <a:t>Price per Square Foot;</a:t>
            </a:r>
          </a:p>
          <a:p>
            <a:pPr lvl="2"/>
            <a:r>
              <a:rPr lang="en-US" sz="1600" dirty="0"/>
              <a:t>Land Value (includes location);</a:t>
            </a:r>
          </a:p>
          <a:p>
            <a:pPr lvl="2"/>
            <a:r>
              <a:rPr lang="en-US" sz="1600" dirty="0"/>
              <a:t>Physical Condition of the Property (includes renovations or updates); and</a:t>
            </a:r>
          </a:p>
          <a:p>
            <a:pPr lvl="2"/>
            <a:r>
              <a:rPr lang="en-US" sz="1600" dirty="0"/>
              <a:t>Bathroom Count.</a:t>
            </a:r>
          </a:p>
          <a:p>
            <a:pPr lvl="2"/>
            <a:endParaRPr lang="en-US" sz="1600" dirty="0"/>
          </a:p>
          <a:p>
            <a:pPr marL="457200" lvl="2" indent="0">
              <a:buNone/>
            </a:pPr>
            <a:endParaRPr lang="en-US" sz="1600" dirty="0"/>
          </a:p>
        </p:txBody>
      </p:sp>
    </p:spTree>
    <p:extLst>
      <p:ext uri="{BB962C8B-B14F-4D97-AF65-F5344CB8AC3E}">
        <p14:creationId xmlns:p14="http://schemas.microsoft.com/office/powerpoint/2010/main" val="1749000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DD7CC-0890-725C-2374-7F7D056FA407}"/>
              </a:ext>
            </a:extLst>
          </p:cNvPr>
          <p:cNvSpPr>
            <a:spLocks noGrp="1"/>
          </p:cNvSpPr>
          <p:nvPr>
            <p:ph type="title"/>
          </p:nvPr>
        </p:nvSpPr>
        <p:spPr/>
        <p:txBody>
          <a:bodyPr/>
          <a:lstStyle/>
          <a:p>
            <a:r>
              <a:rPr lang="en-US" dirty="0"/>
              <a:t>What is involved in a Reassessment?</a:t>
            </a:r>
          </a:p>
        </p:txBody>
      </p:sp>
      <p:sp>
        <p:nvSpPr>
          <p:cNvPr id="3" name="Content Placeholder 2">
            <a:extLst>
              <a:ext uri="{FF2B5EF4-FFF2-40B4-BE49-F238E27FC236}">
                <a16:creationId xmlns:a16="http://schemas.microsoft.com/office/drawing/2014/main" id="{EBEA0DE1-29B8-4D5F-7A89-9169AC3A913B}"/>
              </a:ext>
            </a:extLst>
          </p:cNvPr>
          <p:cNvSpPr>
            <a:spLocks noGrp="1"/>
          </p:cNvSpPr>
          <p:nvPr>
            <p:ph idx="1"/>
          </p:nvPr>
        </p:nvSpPr>
        <p:spPr/>
        <p:txBody>
          <a:bodyPr>
            <a:normAutofit/>
          </a:bodyPr>
          <a:lstStyle/>
          <a:p>
            <a:r>
              <a:rPr lang="en-US" sz="1800" dirty="0"/>
              <a:t>Physical condition, incorporated into property valuation as depreciation, requires a knowledge of the specific condition of each property.</a:t>
            </a:r>
          </a:p>
          <a:p>
            <a:r>
              <a:rPr lang="en-US" sz="1800" dirty="0"/>
              <a:t>In order to determine this physical condition, the State requires that a physical inspection take place. This inspection involves a determination of condition after viewing representative living space and ensuring the correctness of the Assessor’s property records. </a:t>
            </a:r>
          </a:p>
          <a:p>
            <a:r>
              <a:rPr lang="en-US" sz="1800" dirty="0"/>
              <a:t>The in-person inspection takes between five and fifteen minutes depending on the accuracy of the existing property record, and accounting for answering any questions the resident or representative may have.</a:t>
            </a:r>
          </a:p>
          <a:p>
            <a:r>
              <a:rPr lang="en-US" sz="1800" dirty="0"/>
              <a:t>A schedule of inspections will be posted on the Township website.</a:t>
            </a:r>
          </a:p>
          <a:p>
            <a:r>
              <a:rPr lang="en-US" sz="1800" dirty="0"/>
              <a:t>An inspection may be refused. If one is refused, the refusing resident will still have an opportunity to review their assessment prior to the setting of that assessment.</a:t>
            </a:r>
          </a:p>
          <a:p>
            <a:r>
              <a:rPr lang="en-US" sz="1800" dirty="0"/>
              <a:t>Commercial properties will be requested to return completed “Chapter 91” forms for the accurate valuation of their property. </a:t>
            </a:r>
          </a:p>
          <a:p>
            <a:endParaRPr lang="en-US" sz="1800" dirty="0"/>
          </a:p>
        </p:txBody>
      </p:sp>
    </p:spTree>
    <p:extLst>
      <p:ext uri="{BB962C8B-B14F-4D97-AF65-F5344CB8AC3E}">
        <p14:creationId xmlns:p14="http://schemas.microsoft.com/office/powerpoint/2010/main" val="1423030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9AE92-B3DF-B6F8-0E2E-591118733321}"/>
              </a:ext>
            </a:extLst>
          </p:cNvPr>
          <p:cNvSpPr>
            <a:spLocks noGrp="1"/>
          </p:cNvSpPr>
          <p:nvPr>
            <p:ph type="title"/>
          </p:nvPr>
        </p:nvSpPr>
        <p:spPr/>
        <p:txBody>
          <a:bodyPr/>
          <a:lstStyle/>
          <a:p>
            <a:r>
              <a:rPr lang="en-US" dirty="0"/>
              <a:t>What is involved in a Reassessment?</a:t>
            </a:r>
          </a:p>
        </p:txBody>
      </p:sp>
      <p:sp>
        <p:nvSpPr>
          <p:cNvPr id="3" name="Content Placeholder 2">
            <a:extLst>
              <a:ext uri="{FF2B5EF4-FFF2-40B4-BE49-F238E27FC236}">
                <a16:creationId xmlns:a16="http://schemas.microsoft.com/office/drawing/2014/main" id="{04E2A6B8-A3F9-2032-AF72-5046761C8894}"/>
              </a:ext>
            </a:extLst>
          </p:cNvPr>
          <p:cNvSpPr>
            <a:spLocks noGrp="1"/>
          </p:cNvSpPr>
          <p:nvPr>
            <p:ph idx="1"/>
          </p:nvPr>
        </p:nvSpPr>
        <p:spPr/>
        <p:txBody>
          <a:bodyPr>
            <a:normAutofit/>
          </a:bodyPr>
          <a:lstStyle/>
          <a:p>
            <a:endParaRPr lang="en-US" sz="1800" dirty="0"/>
          </a:p>
          <a:p>
            <a:endParaRPr lang="en-US" sz="1800" dirty="0"/>
          </a:p>
          <a:p>
            <a:endParaRPr lang="en-US" sz="1800" dirty="0"/>
          </a:p>
        </p:txBody>
      </p:sp>
      <p:sp>
        <p:nvSpPr>
          <p:cNvPr id="4" name="TextBox 3">
            <a:extLst>
              <a:ext uri="{FF2B5EF4-FFF2-40B4-BE49-F238E27FC236}">
                <a16:creationId xmlns:a16="http://schemas.microsoft.com/office/drawing/2014/main" id="{C144B45A-5DA3-70FC-71CF-937C11C4D006}"/>
              </a:ext>
            </a:extLst>
          </p:cNvPr>
          <p:cNvSpPr txBox="1"/>
          <p:nvPr/>
        </p:nvSpPr>
        <p:spPr>
          <a:xfrm>
            <a:off x="469509" y="1225409"/>
            <a:ext cx="10835640" cy="3416320"/>
          </a:xfrm>
          <a:prstGeom prst="rect">
            <a:avLst/>
          </a:prstGeom>
          <a:noFill/>
        </p:spPr>
        <p:txBody>
          <a:bodyPr wrap="square" rtlCol="0">
            <a:spAutoFit/>
          </a:bodyPr>
          <a:lstStyle/>
          <a:p>
            <a:r>
              <a:rPr lang="en-US" dirty="0"/>
              <a:t>Once the municipality has been valued, letters with prospective values for each property will go out to taxpayers. </a:t>
            </a:r>
          </a:p>
          <a:p>
            <a:endParaRPr lang="en-US" dirty="0"/>
          </a:p>
          <a:p>
            <a:r>
              <a:rPr lang="en-US" dirty="0"/>
              <a:t>Each taxpayer will have the opportunity to review their assessment during review days, where I will be present and available for scheduled appointments and walk-ins.</a:t>
            </a:r>
          </a:p>
          <a:p>
            <a:endParaRPr lang="en-US" dirty="0"/>
          </a:p>
          <a:p>
            <a:r>
              <a:rPr lang="en-US" dirty="0"/>
              <a:t>Upon a review of the assessment, an inspection will be requested if one has not been allowed.</a:t>
            </a:r>
          </a:p>
          <a:p>
            <a:endParaRPr lang="en-US" dirty="0"/>
          </a:p>
          <a:p>
            <a:r>
              <a:rPr lang="en-US" dirty="0"/>
              <a:t>Each taxpayer will leave with an explanation of their assessment as well as notification of a revised assessment if a revision is determined to be necessary and appropriate. </a:t>
            </a:r>
          </a:p>
          <a:p>
            <a:endParaRPr lang="en-US" dirty="0"/>
          </a:p>
          <a:p>
            <a:endParaRPr lang="en-US" dirty="0"/>
          </a:p>
        </p:txBody>
      </p:sp>
    </p:spTree>
    <p:extLst>
      <p:ext uri="{BB962C8B-B14F-4D97-AF65-F5344CB8AC3E}">
        <p14:creationId xmlns:p14="http://schemas.microsoft.com/office/powerpoint/2010/main" val="3255406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54BBB-EB40-5816-BBEA-B68A03C40789}"/>
              </a:ext>
            </a:extLst>
          </p:cNvPr>
          <p:cNvSpPr>
            <a:spLocks noGrp="1"/>
          </p:cNvSpPr>
          <p:nvPr>
            <p:ph type="title"/>
          </p:nvPr>
        </p:nvSpPr>
        <p:spPr/>
        <p:txBody>
          <a:bodyPr/>
          <a:lstStyle/>
          <a:p>
            <a:r>
              <a:rPr lang="en-US" dirty="0"/>
              <a:t>How Will the Reassessment Impact You?</a:t>
            </a:r>
          </a:p>
        </p:txBody>
      </p:sp>
      <p:sp>
        <p:nvSpPr>
          <p:cNvPr id="3" name="Content Placeholder 2">
            <a:extLst>
              <a:ext uri="{FF2B5EF4-FFF2-40B4-BE49-F238E27FC236}">
                <a16:creationId xmlns:a16="http://schemas.microsoft.com/office/drawing/2014/main" id="{607A39A8-84ED-963A-8256-8AF2880FCB21}"/>
              </a:ext>
            </a:extLst>
          </p:cNvPr>
          <p:cNvSpPr>
            <a:spLocks noGrp="1"/>
          </p:cNvSpPr>
          <p:nvPr>
            <p:ph idx="1"/>
          </p:nvPr>
        </p:nvSpPr>
        <p:spPr>
          <a:xfrm>
            <a:off x="182880" y="970671"/>
            <a:ext cx="10835640" cy="5301207"/>
          </a:xfrm>
        </p:spPr>
        <p:txBody>
          <a:bodyPr>
            <a:normAutofit/>
          </a:bodyPr>
          <a:lstStyle/>
          <a:p>
            <a:r>
              <a:rPr lang="en-US" sz="1800" dirty="0"/>
              <a:t>The traditional explanation is that 30% of property owners will see a small decrease in tax, 30% will see a small increase in tax, and 40% will stay roughly the same.</a:t>
            </a:r>
          </a:p>
          <a:p>
            <a:r>
              <a:rPr lang="en-US" sz="1800" dirty="0"/>
              <a:t>The Township currently has an unblended ratio of approximately 52%, so if a property assessment is $100,000.00, that property has an implied market value of $192,300.00 ($100,000.00 divided by .52). The reassessment develops current market values for all properties with a resulting ratio of 100% (or thereabout), so if that property is worth $175,000.00, the new assessment will be $175,000.00 and the tax will not change notably even if the assessment almost doubles. </a:t>
            </a:r>
          </a:p>
          <a:p>
            <a:r>
              <a:rPr lang="en-US" sz="1800" dirty="0"/>
              <a:t>That is because the entire valuation of the Township (the “base”) will be reset to 100%, theoretically increasing by 92.31% which is what 52.00% (the current unblended ratio) would have to increase by to equal 100%.</a:t>
            </a:r>
          </a:p>
          <a:p>
            <a:r>
              <a:rPr lang="en-US" sz="1800" dirty="0"/>
              <a:t>So, if your assessment increases by 92%, your taxes will be the same as they are now if the current budget is used. </a:t>
            </a:r>
          </a:p>
          <a:p>
            <a:endParaRPr lang="en-US" sz="1800" dirty="0"/>
          </a:p>
        </p:txBody>
      </p:sp>
    </p:spTree>
    <p:extLst>
      <p:ext uri="{BB962C8B-B14F-4D97-AF65-F5344CB8AC3E}">
        <p14:creationId xmlns:p14="http://schemas.microsoft.com/office/powerpoint/2010/main" val="2906903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71765-193E-BE6A-632A-BF74EC3FF38D}"/>
              </a:ext>
            </a:extLst>
          </p:cNvPr>
          <p:cNvSpPr>
            <a:spLocks noGrp="1"/>
          </p:cNvSpPr>
          <p:nvPr>
            <p:ph type="title"/>
          </p:nvPr>
        </p:nvSpPr>
        <p:spPr/>
        <p:txBody>
          <a:bodyPr/>
          <a:lstStyle/>
          <a:p>
            <a:r>
              <a:rPr lang="en-US" dirty="0"/>
              <a:t>What is the Process of the Reassessment?</a:t>
            </a:r>
          </a:p>
        </p:txBody>
      </p:sp>
      <p:sp>
        <p:nvSpPr>
          <p:cNvPr id="3" name="Content Placeholder 2">
            <a:extLst>
              <a:ext uri="{FF2B5EF4-FFF2-40B4-BE49-F238E27FC236}">
                <a16:creationId xmlns:a16="http://schemas.microsoft.com/office/drawing/2014/main" id="{1168490A-0F1A-7DA4-C19E-68A6F5A4C8FD}"/>
              </a:ext>
            </a:extLst>
          </p:cNvPr>
          <p:cNvSpPr>
            <a:spLocks noGrp="1"/>
          </p:cNvSpPr>
          <p:nvPr>
            <p:ph idx="1"/>
          </p:nvPr>
        </p:nvSpPr>
        <p:spPr/>
        <p:txBody>
          <a:bodyPr>
            <a:normAutofit/>
          </a:bodyPr>
          <a:lstStyle/>
          <a:p>
            <a:r>
              <a:rPr lang="en-US" sz="2800" dirty="0"/>
              <a:t>Analysis</a:t>
            </a:r>
          </a:p>
          <a:p>
            <a:r>
              <a:rPr lang="en-US" sz="2800" dirty="0"/>
              <a:t>Inspection</a:t>
            </a:r>
          </a:p>
          <a:p>
            <a:r>
              <a:rPr lang="en-US" sz="2800" dirty="0"/>
              <a:t>Valuation</a:t>
            </a:r>
          </a:p>
          <a:p>
            <a:r>
              <a:rPr lang="en-US" sz="2800" dirty="0"/>
              <a:t>Reconciliation</a:t>
            </a:r>
          </a:p>
          <a:p>
            <a:r>
              <a:rPr lang="en-US" sz="2800" dirty="0"/>
              <a:t>Final Valuation </a:t>
            </a:r>
          </a:p>
        </p:txBody>
      </p:sp>
    </p:spTree>
    <p:extLst>
      <p:ext uri="{BB962C8B-B14F-4D97-AF65-F5344CB8AC3E}">
        <p14:creationId xmlns:p14="http://schemas.microsoft.com/office/powerpoint/2010/main" val="3737696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26F22-884F-C9AC-8372-710F03BDBF80}"/>
              </a:ext>
            </a:extLst>
          </p:cNvPr>
          <p:cNvSpPr>
            <a:spLocks noGrp="1"/>
          </p:cNvSpPr>
          <p:nvPr>
            <p:ph type="title"/>
          </p:nvPr>
        </p:nvSpPr>
        <p:spPr/>
        <p:txBody>
          <a:bodyPr/>
          <a:lstStyle/>
          <a:p>
            <a:r>
              <a:rPr lang="en-US" dirty="0"/>
              <a:t>What is the Process of the Reassessment?</a:t>
            </a:r>
          </a:p>
        </p:txBody>
      </p:sp>
      <p:sp>
        <p:nvSpPr>
          <p:cNvPr id="3" name="Content Placeholder 2">
            <a:extLst>
              <a:ext uri="{FF2B5EF4-FFF2-40B4-BE49-F238E27FC236}">
                <a16:creationId xmlns:a16="http://schemas.microsoft.com/office/drawing/2014/main" id="{67481F2F-F2D3-591A-0940-6F803FC696BA}"/>
              </a:ext>
            </a:extLst>
          </p:cNvPr>
          <p:cNvSpPr>
            <a:spLocks noGrp="1"/>
          </p:cNvSpPr>
          <p:nvPr>
            <p:ph idx="1"/>
          </p:nvPr>
        </p:nvSpPr>
        <p:spPr/>
        <p:txBody>
          <a:bodyPr>
            <a:normAutofit/>
          </a:bodyPr>
          <a:lstStyle/>
          <a:p>
            <a:r>
              <a:rPr lang="en-US" sz="2800" dirty="0"/>
              <a:t>Analysis</a:t>
            </a:r>
          </a:p>
          <a:p>
            <a:pPr marL="0" indent="0">
              <a:buNone/>
            </a:pPr>
            <a:endParaRPr lang="en-US" sz="2800" dirty="0"/>
          </a:p>
          <a:p>
            <a:pPr lvl="1"/>
            <a:r>
              <a:rPr lang="en-US" sz="2800" dirty="0"/>
              <a:t>Sales and Income information from the past three years is reviewed and paired sales developed to determine uniform parameters for valuing and adjusting the values of properties</a:t>
            </a:r>
          </a:p>
          <a:p>
            <a:pPr marL="228600" lvl="1" indent="0">
              <a:buNone/>
            </a:pPr>
            <a:endParaRPr lang="en-US" sz="2800" dirty="0"/>
          </a:p>
          <a:p>
            <a:pPr lvl="1"/>
            <a:r>
              <a:rPr lang="en-US" sz="2800" dirty="0"/>
              <a:t>Neighborhood boundaries are reviewed and adjusted as necessary. </a:t>
            </a:r>
          </a:p>
          <a:p>
            <a:pPr lvl="1"/>
            <a:endParaRPr lang="en-US" sz="2800" dirty="0"/>
          </a:p>
        </p:txBody>
      </p:sp>
    </p:spTree>
    <p:extLst>
      <p:ext uri="{BB962C8B-B14F-4D97-AF65-F5344CB8AC3E}">
        <p14:creationId xmlns:p14="http://schemas.microsoft.com/office/powerpoint/2010/main" val="2568798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490D5-3B08-307F-986F-86942165AE1B}"/>
              </a:ext>
            </a:extLst>
          </p:cNvPr>
          <p:cNvSpPr>
            <a:spLocks noGrp="1"/>
          </p:cNvSpPr>
          <p:nvPr>
            <p:ph type="title"/>
          </p:nvPr>
        </p:nvSpPr>
        <p:spPr/>
        <p:txBody>
          <a:bodyPr/>
          <a:lstStyle/>
          <a:p>
            <a:r>
              <a:rPr lang="en-US" dirty="0"/>
              <a:t>What is the Process of the Reassessment?</a:t>
            </a:r>
          </a:p>
        </p:txBody>
      </p:sp>
      <p:sp>
        <p:nvSpPr>
          <p:cNvPr id="3" name="Content Placeholder 2">
            <a:extLst>
              <a:ext uri="{FF2B5EF4-FFF2-40B4-BE49-F238E27FC236}">
                <a16:creationId xmlns:a16="http://schemas.microsoft.com/office/drawing/2014/main" id="{97097F2C-8F1C-BDF9-2AC5-BD285A219DA1}"/>
              </a:ext>
            </a:extLst>
          </p:cNvPr>
          <p:cNvSpPr>
            <a:spLocks noGrp="1"/>
          </p:cNvSpPr>
          <p:nvPr>
            <p:ph idx="1"/>
          </p:nvPr>
        </p:nvSpPr>
        <p:spPr/>
        <p:txBody>
          <a:bodyPr/>
          <a:lstStyle/>
          <a:p>
            <a:r>
              <a:rPr lang="en-US" sz="2800" dirty="0"/>
              <a:t>Inspection</a:t>
            </a:r>
          </a:p>
          <a:p>
            <a:pPr lvl="1"/>
            <a:r>
              <a:rPr lang="en-US" sz="2800" dirty="0"/>
              <a:t>Each property will receive a letter of introduction as well as an opportunity to schedule an inspection or deny an inspection before hand. This letter will also notify every taxpayer that a schedule of inspections will be posted on the Township website.</a:t>
            </a:r>
          </a:p>
          <a:p>
            <a:pPr lvl="1"/>
            <a:r>
              <a:rPr lang="en-US" sz="2800" dirty="0"/>
              <a:t>The inspection is to determine condition, style, and layout.</a:t>
            </a:r>
          </a:p>
        </p:txBody>
      </p:sp>
    </p:spTree>
    <p:extLst>
      <p:ext uri="{BB962C8B-B14F-4D97-AF65-F5344CB8AC3E}">
        <p14:creationId xmlns:p14="http://schemas.microsoft.com/office/powerpoint/2010/main" val="1481122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456C3-9547-5442-6D1B-D24346ECA490}"/>
              </a:ext>
            </a:extLst>
          </p:cNvPr>
          <p:cNvSpPr>
            <a:spLocks noGrp="1"/>
          </p:cNvSpPr>
          <p:nvPr>
            <p:ph type="title"/>
          </p:nvPr>
        </p:nvSpPr>
        <p:spPr/>
        <p:txBody>
          <a:bodyPr/>
          <a:lstStyle/>
          <a:p>
            <a:r>
              <a:rPr lang="en-US" dirty="0"/>
              <a:t>What is the Process of the Reassessment?</a:t>
            </a:r>
          </a:p>
        </p:txBody>
      </p:sp>
      <p:sp>
        <p:nvSpPr>
          <p:cNvPr id="3" name="Content Placeholder 2">
            <a:extLst>
              <a:ext uri="{FF2B5EF4-FFF2-40B4-BE49-F238E27FC236}">
                <a16:creationId xmlns:a16="http://schemas.microsoft.com/office/drawing/2014/main" id="{6A6E02FA-B671-B7B5-CAAD-4E7EFEE00AB6}"/>
              </a:ext>
            </a:extLst>
          </p:cNvPr>
          <p:cNvSpPr>
            <a:spLocks noGrp="1"/>
          </p:cNvSpPr>
          <p:nvPr>
            <p:ph idx="1"/>
          </p:nvPr>
        </p:nvSpPr>
        <p:spPr/>
        <p:txBody>
          <a:bodyPr>
            <a:normAutofit lnSpcReduction="10000"/>
          </a:bodyPr>
          <a:lstStyle/>
          <a:p>
            <a:r>
              <a:rPr lang="en-US" sz="2800" dirty="0"/>
              <a:t>Inspection</a:t>
            </a:r>
          </a:p>
          <a:p>
            <a:pPr lvl="1"/>
            <a:r>
              <a:rPr lang="en-US" sz="2800" dirty="0"/>
              <a:t>The Assessor or an inspector will visit every property for the purpose of measurement and interior inspection.</a:t>
            </a:r>
          </a:p>
          <a:p>
            <a:pPr lvl="1"/>
            <a:r>
              <a:rPr lang="en-US" sz="2800" dirty="0"/>
              <a:t>If an interior inspection is not possible, a letter will be left with instructions to schedule an inspection, deny an inspection, or wait for a second attempt.</a:t>
            </a:r>
          </a:p>
          <a:p>
            <a:pPr lvl="1"/>
            <a:r>
              <a:rPr lang="en-US" sz="2800" dirty="0"/>
              <a:t>A second attempt will occur later in the process once all inspections have been attempted.</a:t>
            </a:r>
          </a:p>
          <a:p>
            <a:pPr lvl="1"/>
            <a:r>
              <a:rPr lang="en-US" sz="2800" dirty="0"/>
              <a:t>If an inspection is not possible, a letter will be left informing the taxpayer that the value will be estimated.</a:t>
            </a:r>
          </a:p>
        </p:txBody>
      </p:sp>
    </p:spTree>
    <p:extLst>
      <p:ext uri="{BB962C8B-B14F-4D97-AF65-F5344CB8AC3E}">
        <p14:creationId xmlns:p14="http://schemas.microsoft.com/office/powerpoint/2010/main" val="2352857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A49E8-D415-BB5D-BC28-64659E53ADE0}"/>
              </a:ext>
            </a:extLst>
          </p:cNvPr>
          <p:cNvSpPr>
            <a:spLocks noGrp="1"/>
          </p:cNvSpPr>
          <p:nvPr>
            <p:ph type="title"/>
          </p:nvPr>
        </p:nvSpPr>
        <p:spPr/>
        <p:txBody>
          <a:bodyPr/>
          <a:lstStyle/>
          <a:p>
            <a:r>
              <a:rPr lang="en-US" dirty="0"/>
              <a:t>What is the Process of the Reassessment?</a:t>
            </a:r>
          </a:p>
        </p:txBody>
      </p:sp>
      <p:sp>
        <p:nvSpPr>
          <p:cNvPr id="3" name="Content Placeholder 2">
            <a:extLst>
              <a:ext uri="{FF2B5EF4-FFF2-40B4-BE49-F238E27FC236}">
                <a16:creationId xmlns:a16="http://schemas.microsoft.com/office/drawing/2014/main" id="{9D0920AB-143E-4213-C8EC-3F1BD215A989}"/>
              </a:ext>
            </a:extLst>
          </p:cNvPr>
          <p:cNvSpPr>
            <a:spLocks noGrp="1"/>
          </p:cNvSpPr>
          <p:nvPr>
            <p:ph idx="1"/>
          </p:nvPr>
        </p:nvSpPr>
        <p:spPr/>
        <p:txBody>
          <a:bodyPr>
            <a:normAutofit/>
          </a:bodyPr>
          <a:lstStyle/>
          <a:p>
            <a:r>
              <a:rPr lang="en-US" sz="2800" dirty="0"/>
              <a:t>Valuation</a:t>
            </a:r>
          </a:p>
          <a:p>
            <a:pPr lvl="1"/>
            <a:r>
              <a:rPr lang="en-US" sz="2800" dirty="0"/>
              <a:t>Once data from inspections have been gathered, they will be applied to the valuation framework in order to create accurate market values for each property.</a:t>
            </a:r>
          </a:p>
        </p:txBody>
      </p:sp>
    </p:spTree>
    <p:extLst>
      <p:ext uri="{BB962C8B-B14F-4D97-AF65-F5344CB8AC3E}">
        <p14:creationId xmlns:p14="http://schemas.microsoft.com/office/powerpoint/2010/main" val="1092886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ACC0E-588C-17F2-A5D4-89DD752F6716}"/>
              </a:ext>
            </a:extLst>
          </p:cNvPr>
          <p:cNvSpPr>
            <a:spLocks noGrp="1"/>
          </p:cNvSpPr>
          <p:nvPr>
            <p:ph type="title"/>
          </p:nvPr>
        </p:nvSpPr>
        <p:spPr/>
        <p:txBody>
          <a:bodyPr/>
          <a:lstStyle/>
          <a:p>
            <a:r>
              <a:rPr lang="en-US" dirty="0"/>
              <a:t>What is the Process of the Reassessment?</a:t>
            </a:r>
          </a:p>
        </p:txBody>
      </p:sp>
      <p:sp>
        <p:nvSpPr>
          <p:cNvPr id="3" name="Content Placeholder 2">
            <a:extLst>
              <a:ext uri="{FF2B5EF4-FFF2-40B4-BE49-F238E27FC236}">
                <a16:creationId xmlns:a16="http://schemas.microsoft.com/office/drawing/2014/main" id="{D1A645BA-84FF-4B81-4EED-78B7033D4B6A}"/>
              </a:ext>
            </a:extLst>
          </p:cNvPr>
          <p:cNvSpPr>
            <a:spLocks noGrp="1"/>
          </p:cNvSpPr>
          <p:nvPr>
            <p:ph idx="1"/>
          </p:nvPr>
        </p:nvSpPr>
        <p:spPr/>
        <p:txBody>
          <a:bodyPr>
            <a:normAutofit/>
          </a:bodyPr>
          <a:lstStyle/>
          <a:p>
            <a:r>
              <a:rPr lang="en-US" sz="2800" dirty="0"/>
              <a:t>Reconciliation </a:t>
            </a:r>
          </a:p>
          <a:p>
            <a:pPr lvl="1"/>
            <a:r>
              <a:rPr lang="en-US" sz="2800" dirty="0"/>
              <a:t>Notifications of value will be sent to every taxpayer with a prospective valuation and estimated tax burden along with availability of the Assessor for informal reviews. If no review is scheduled, the prospective valuation will be the final valuation. </a:t>
            </a:r>
          </a:p>
          <a:p>
            <a:pPr lvl="1"/>
            <a:r>
              <a:rPr lang="en-US" sz="2800" dirty="0"/>
              <a:t>Any relevant additional information will be added to the property record and, if necessary, the valuation adjusted to account for such information.</a:t>
            </a:r>
          </a:p>
        </p:txBody>
      </p:sp>
    </p:spTree>
    <p:extLst>
      <p:ext uri="{BB962C8B-B14F-4D97-AF65-F5344CB8AC3E}">
        <p14:creationId xmlns:p14="http://schemas.microsoft.com/office/powerpoint/2010/main" val="389539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EB8DA-287C-E3A6-B652-56BEDFEB4FB8}"/>
              </a:ext>
            </a:extLst>
          </p:cNvPr>
          <p:cNvSpPr>
            <a:spLocks noGrp="1"/>
          </p:cNvSpPr>
          <p:nvPr>
            <p:ph type="title"/>
          </p:nvPr>
        </p:nvSpPr>
        <p:spPr/>
        <p:txBody>
          <a:bodyPr/>
          <a:lstStyle/>
          <a:p>
            <a:r>
              <a:rPr lang="en-US" dirty="0"/>
              <a:t>What is the Process of the Reassessment?</a:t>
            </a:r>
          </a:p>
        </p:txBody>
      </p:sp>
      <p:sp>
        <p:nvSpPr>
          <p:cNvPr id="3" name="Content Placeholder 2">
            <a:extLst>
              <a:ext uri="{FF2B5EF4-FFF2-40B4-BE49-F238E27FC236}">
                <a16:creationId xmlns:a16="http://schemas.microsoft.com/office/drawing/2014/main" id="{206B71AB-2624-FE42-5CF8-F7904F609BB8}"/>
              </a:ext>
            </a:extLst>
          </p:cNvPr>
          <p:cNvSpPr>
            <a:spLocks noGrp="1"/>
          </p:cNvSpPr>
          <p:nvPr>
            <p:ph idx="1"/>
          </p:nvPr>
        </p:nvSpPr>
        <p:spPr/>
        <p:txBody>
          <a:bodyPr>
            <a:normAutofit/>
          </a:bodyPr>
          <a:lstStyle/>
          <a:p>
            <a:r>
              <a:rPr lang="en-US" sz="2800" dirty="0"/>
              <a:t>Final Valuation</a:t>
            </a:r>
          </a:p>
          <a:p>
            <a:pPr lvl="1"/>
            <a:r>
              <a:rPr lang="en-US" sz="2800" dirty="0"/>
              <a:t>The values will be set for the 2028 Tax Year.</a:t>
            </a:r>
          </a:p>
          <a:p>
            <a:pPr lvl="1"/>
            <a:r>
              <a:rPr lang="en-US" sz="2800" dirty="0"/>
              <a:t>Any aggrieved taxpayer may file an appeal at either the Sussex County Board of Taxation (for properties assessed under $1,000,000.00) or the New Jersey Tax Court (for properties assessed over $1,000,000.00).</a:t>
            </a:r>
          </a:p>
        </p:txBody>
      </p:sp>
    </p:spTree>
    <p:extLst>
      <p:ext uri="{BB962C8B-B14F-4D97-AF65-F5344CB8AC3E}">
        <p14:creationId xmlns:p14="http://schemas.microsoft.com/office/powerpoint/2010/main" val="1260144608"/>
      </p:ext>
    </p:extLst>
  </p:cSld>
  <p:clrMapOvr>
    <a:masterClrMapping/>
  </p:clrMapOvr>
</p:sld>
</file>

<file path=ppt/theme/theme1.xml><?xml version="1.0" encoding="utf-8"?>
<a:theme xmlns:a="http://schemas.openxmlformats.org/drawingml/2006/main" name="Dune">
  <a:themeElements>
    <a:clrScheme name="Custom 1">
      <a:dk1>
        <a:srgbClr val="131313"/>
      </a:dk1>
      <a:lt1>
        <a:sysClr val="window" lastClr="FFFFFF"/>
      </a:lt1>
      <a:dk2>
        <a:srgbClr val="272D2B"/>
      </a:dk2>
      <a:lt2>
        <a:srgbClr val="F0EDE6"/>
      </a:lt2>
      <a:accent1>
        <a:srgbClr val="4B5E50"/>
      </a:accent1>
      <a:accent2>
        <a:srgbClr val="476262"/>
      </a:accent2>
      <a:accent3>
        <a:srgbClr val="9B8C69"/>
      </a:accent3>
      <a:accent4>
        <a:srgbClr val="BA988C"/>
      </a:accent4>
      <a:accent5>
        <a:srgbClr val="A27C7C"/>
      </a:accent5>
      <a:accent6>
        <a:srgbClr val="79958B"/>
      </a:accent6>
      <a:hlink>
        <a:srgbClr val="476262"/>
      </a:hlink>
      <a:folHlink>
        <a:srgbClr val="A27C7C"/>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e" id="{7A434096-21D7-44B8-8536-5670F4990977}" vid="{9E2B180D-3A1B-4983-B64A-9C133C18DC91}"/>
    </a:ext>
  </a:extLst>
</a:theme>
</file>

<file path=docProps/app.xml><?xml version="1.0" encoding="utf-8"?>
<Properties xmlns="http://schemas.openxmlformats.org/officeDocument/2006/extended-properties" xmlns:vt="http://schemas.openxmlformats.org/officeDocument/2006/docPropsVTypes">
  <Template>Dune</Template>
  <TotalTime>181</TotalTime>
  <Words>1262</Words>
  <Application>Microsoft Office PowerPoint</Application>
  <PresentationFormat>Widescreen</PresentationFormat>
  <Paragraphs>95</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Neue Haas Grotesk Text Pro</vt:lpstr>
      <vt:lpstr>Dune</vt:lpstr>
      <vt:lpstr>Township of Byram Reassessment</vt:lpstr>
      <vt:lpstr>PowerPoint Presentation</vt:lpstr>
      <vt:lpstr>Why has the Township been ordered to perform a Reassessment?</vt:lpstr>
      <vt:lpstr>Why has the Township been ordered to perform a Reassessment?</vt:lpstr>
      <vt:lpstr>What is involved in a Reassessment?</vt:lpstr>
      <vt:lpstr>What is involved in a Reassessment?</vt:lpstr>
      <vt:lpstr>What is involved in a Reassessment?</vt:lpstr>
      <vt:lpstr>How Will the Reassessment Impact You?</vt:lpstr>
      <vt:lpstr>What is the Process of the Reassessment?</vt:lpstr>
      <vt:lpstr>What is the Process of the Reassessment?</vt:lpstr>
      <vt:lpstr>What is the Process of the Reassessment?</vt:lpstr>
      <vt:lpstr>What is the Process of the Reassessment?</vt:lpstr>
      <vt:lpstr>What is the Process of the Reassessment?</vt:lpstr>
      <vt:lpstr>What is the Process of the Reassessment?</vt:lpstr>
      <vt:lpstr>What is the Process of the Reassessment?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Aaron Wilson</dc:creator>
  <cp:lastModifiedBy>Penny Holenstein</cp:lastModifiedBy>
  <cp:revision>2</cp:revision>
  <dcterms:created xsi:type="dcterms:W3CDTF">2026-08-17T18:52:24Z</dcterms:created>
  <dcterms:modified xsi:type="dcterms:W3CDTF">2026-08-19T12:21:25Z</dcterms:modified>
</cp:coreProperties>
</file>